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67" r:id="rId5"/>
    <p:sldId id="271" r:id="rId6"/>
    <p:sldId id="272" r:id="rId7"/>
    <p:sldId id="284" r:id="rId8"/>
    <p:sldId id="285" r:id="rId9"/>
    <p:sldId id="286" r:id="rId10"/>
    <p:sldId id="287" r:id="rId11"/>
    <p:sldId id="283" r:id="rId12"/>
    <p:sldId id="274" r:id="rId13"/>
    <p:sldId id="289" r:id="rId14"/>
    <p:sldId id="288" r:id="rId15"/>
    <p:sldId id="279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25A8"/>
    <a:srgbClr val="F094EE"/>
    <a:srgbClr val="C55A11"/>
    <a:srgbClr val="FA2222"/>
    <a:srgbClr val="FBDF95"/>
    <a:srgbClr val="F1C575"/>
    <a:srgbClr val="EB4F4B"/>
    <a:srgbClr val="F8C970"/>
    <a:srgbClr val="CC99FF"/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60"/>
  </p:normalViewPr>
  <p:slideViewPr>
    <p:cSldViewPr snapToGrid="0">
      <p:cViewPr varScale="1">
        <p:scale>
          <a:sx n="80" d="100"/>
          <a:sy n="80" d="100"/>
        </p:scale>
        <p:origin x="936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DDFC0C-EC9B-C399-40DE-409C234BC7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D70CCB7-0F21-068F-5CD9-8298A2FCCB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D608B3-7A90-A859-B32E-7D9DA6136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8FD581-6991-4C73-1A1C-D1FE1B0AA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7E04C8B-7A38-8BEE-7480-AD77A7F0E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5706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5F51E7-8468-35F2-2BDB-9F1B46EB5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CD186EC-1066-B711-23A3-736F170C9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B055A3-4154-3181-F517-41218A2FD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03C9E8F-4858-4D93-AFAA-0F46A0435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32FA3B0-6860-9B86-E798-693A5648C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859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2AA4674-8B83-CF3C-6FC7-224786626B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9BDA861-B188-90EC-DC78-BD7930717A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423CDB-1BB3-44A9-A7F7-BF58F8CF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D602AAF-E896-F245-BB95-60E15B57E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30FEF4-3165-9CA0-6F14-307B7BFEC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4074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6F17BF-FFC2-5EBD-FA3E-73CFEA091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4746AB1-C486-7D0D-E007-595346CFD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9FE1A6B-808C-E47B-B931-452EDE130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B4C62A7-9552-448D-EE96-547048ED6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BE84C6F-78F3-12F0-743F-A596CBB7D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1590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4FAFEE-D7A8-64C1-F949-64EF4A2F3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92E835A-3D0C-82C6-DCBB-D09EEEDC23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C2D636-6A13-F240-F6B0-FC27A0436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57DCA1-76C7-F55C-99CB-8E1C6B618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091122E-0C68-B459-C461-0B96E3292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5451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B89E5F-D246-E94B-1052-3CB2BC208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4A0B17-446B-A4CE-0106-64DC009242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84E985A-3DC8-630E-8573-5D699134ED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470F755-4873-2EA1-EE75-674596E1A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F03DC67-8D21-F601-7303-52A87B1A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A327B98-5936-E414-768C-7DBDF71D0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441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5EC97F-3104-D207-FA88-6ADF85CC2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CF0085-54BC-6C80-E266-873B5F5C5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C5B1B92-4A75-551D-D946-6F393A382A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62676AE-9531-E1CF-9499-C884A970EF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9FBCF01-17B2-E6B1-8EB2-392068D32B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4A44895-61C1-ABFE-98C4-26483E10F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D479FDD-69E3-E4F0-3157-1A0E8BAD3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C1394F8-672F-B4A4-C836-0BFCEB663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3813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ACA5CB-A859-994C-2F81-35A80078E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B8E63A8-5993-6DF1-0949-EC685DC4C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A54AC5C-500B-F328-0179-9426750A9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BC31F91-68FF-FC85-B7B5-4EFB201D1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8207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B602B38-ECB7-4650-62C6-AB7B53870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CCCF5CB-AB0E-0114-81BA-2F38144EA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A2E21E0-18FE-5751-51C2-8B0EE8FF0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2549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96E918-8CE2-0937-A980-BDCD5F365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460B19-C707-3800-26B8-AC9B76590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613F348-4657-5678-6558-D183B870F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50615C3-4DCA-22B3-0E56-99622683A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5E5EFCA-C45E-BB51-5E0F-320B1784C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A9AF7F4-8D6B-C880-CFB9-83F365764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555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8EB072-D7C9-6489-00B1-9C7DD98AD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2F41F26-7996-BF1E-7736-71CA1B7EB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E582DFE-AAB4-5C1C-1E72-02ECD99D3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DA2F748-5BB5-BE82-97A0-B28CA80C4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4DB8725-6AEE-0559-3538-3534AD6AF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607EFCF-E25D-D31B-9245-22D8915C0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8857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8874F83-34F7-0551-44DD-E480B12A5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7C5DCE3-7D42-B4DB-96FA-9749B881F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C2B282-5FE4-4083-6541-FFB6FC20AF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73CFB-183A-4C33-8AA4-8A16C8C0A161}" type="datetimeFigureOut">
              <a:rPr lang="fr-FR" smtClean="0"/>
              <a:t>04/05/2023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554C299-8BB1-D1D9-CE67-188BFDD738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0BE735-5204-41E7-865B-6E65D07996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15BE5-54AF-4760-941C-2D2EFFB942E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9249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5365511" cy="6891559"/>
            <a:chOff x="0" y="-72342"/>
            <a:chExt cx="5431420" cy="700268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40474" y="-62615"/>
            <a:ext cx="5309163" cy="7002684"/>
            <a:chOff x="-889321" y="-72342"/>
            <a:chExt cx="5358596" cy="7002684"/>
          </a:xfrm>
          <a:solidFill>
            <a:srgbClr val="5972A2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889321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77300" y="-62615"/>
            <a:ext cx="5362695" cy="7002684"/>
            <a:chOff x="-1732344" y="-72342"/>
            <a:chExt cx="5416953" cy="7002684"/>
          </a:xfrm>
          <a:solidFill>
            <a:srgbClr val="CC99FF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solidFill>
              <a:srgbClr val="FBDF95"/>
            </a:solidFill>
            <a:ln>
              <a:solidFill>
                <a:srgbClr val="FBDF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1" y="3288968"/>
              <a:ext cx="1212448" cy="1424651"/>
            </a:xfrm>
            <a:prstGeom prst="roundRect">
              <a:avLst/>
            </a:prstGeom>
            <a:solidFill>
              <a:srgbClr val="FBDF95"/>
            </a:solidFill>
            <a:ln>
              <a:solidFill>
                <a:srgbClr val="FBDF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2B082CD1-544E-F767-8752-ACBD65112929}"/>
              </a:ext>
            </a:extLst>
          </p:cNvPr>
          <p:cNvGrpSpPr/>
          <p:nvPr/>
        </p:nvGrpSpPr>
        <p:grpSpPr>
          <a:xfrm>
            <a:off x="-2915616" y="-62615"/>
            <a:ext cx="5297700" cy="7002684"/>
            <a:chOff x="-2482769" y="-76863"/>
            <a:chExt cx="5363419" cy="7002684"/>
          </a:xfrm>
          <a:solidFill>
            <a:schemeClr val="accent2">
              <a:lumMod val="7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D9D040B-6EFB-888C-9AA0-FCBC960B3A23}"/>
                </a:ext>
              </a:extLst>
            </p:cNvPr>
            <p:cNvSpPr/>
            <p:nvPr/>
          </p:nvSpPr>
          <p:spPr>
            <a:xfrm>
              <a:off x="-2482769" y="-76863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D9A39641-0C73-FBE2-FE1A-315DEC9CCA98}"/>
                </a:ext>
              </a:extLst>
            </p:cNvPr>
            <p:cNvSpPr/>
            <p:nvPr/>
          </p:nvSpPr>
          <p:spPr>
            <a:xfrm>
              <a:off x="1668202" y="4860834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18FD5765-1AB3-D987-2232-01EE00FF61B7}"/>
              </a:ext>
            </a:extLst>
          </p:cNvPr>
          <p:cNvGrpSpPr/>
          <p:nvPr/>
        </p:nvGrpSpPr>
        <p:grpSpPr>
          <a:xfrm>
            <a:off x="5559806" y="-1280160"/>
            <a:ext cx="8595736" cy="8564881"/>
            <a:chOff x="3714847" y="-224713"/>
            <a:chExt cx="9323124" cy="9097343"/>
          </a:xfrm>
          <a:blipFill>
            <a:blip r:embed="rId4"/>
            <a:stretch>
              <a:fillRect/>
            </a:stretch>
          </a:blipFill>
        </p:grpSpPr>
        <p:grpSp>
          <p:nvGrpSpPr>
            <p:cNvPr id="21" name="Groupe 20">
              <a:extLst>
                <a:ext uri="{FF2B5EF4-FFF2-40B4-BE49-F238E27FC236}">
                  <a16:creationId xmlns:a16="http://schemas.microsoft.com/office/drawing/2014/main" id="{31B77BCB-4644-573C-733E-8320E2E309D8}"/>
                </a:ext>
              </a:extLst>
            </p:cNvPr>
            <p:cNvGrpSpPr/>
            <p:nvPr/>
          </p:nvGrpSpPr>
          <p:grpSpPr>
            <a:xfrm>
              <a:off x="6183087" y="2631233"/>
              <a:ext cx="3533190" cy="3366794"/>
              <a:chOff x="6183087" y="2631233"/>
              <a:chExt cx="3533190" cy="3366794"/>
            </a:xfrm>
            <a:grpFill/>
          </p:grpSpPr>
          <p:sp>
            <p:nvSpPr>
              <p:cNvPr id="55" name="Organigramme : Préparation 54">
                <a:extLst>
                  <a:ext uri="{FF2B5EF4-FFF2-40B4-BE49-F238E27FC236}">
                    <a16:creationId xmlns:a16="http://schemas.microsoft.com/office/drawing/2014/main" id="{355E84AC-2CDF-2240-74B5-E2D60A4CCC97}"/>
                  </a:ext>
                </a:extLst>
              </p:cNvPr>
              <p:cNvSpPr/>
              <p:nvPr/>
            </p:nvSpPr>
            <p:spPr>
              <a:xfrm>
                <a:off x="7287208" y="2631233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56" name="Organigramme : Préparation 55">
                <a:extLst>
                  <a:ext uri="{FF2B5EF4-FFF2-40B4-BE49-F238E27FC236}">
                    <a16:creationId xmlns:a16="http://schemas.microsoft.com/office/drawing/2014/main" id="{3856E806-B951-0408-4D12-731009D0BCA3}"/>
                  </a:ext>
                </a:extLst>
              </p:cNvPr>
              <p:cNvSpPr/>
              <p:nvPr/>
            </p:nvSpPr>
            <p:spPr>
              <a:xfrm>
                <a:off x="7287208" y="3782008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7" name="Organigramme : Préparation 56">
                <a:extLst>
                  <a:ext uri="{FF2B5EF4-FFF2-40B4-BE49-F238E27FC236}">
                    <a16:creationId xmlns:a16="http://schemas.microsoft.com/office/drawing/2014/main" id="{98A9D333-334C-1721-6CF2-94CD3764E950}"/>
                  </a:ext>
                </a:extLst>
              </p:cNvPr>
              <p:cNvSpPr/>
              <p:nvPr/>
            </p:nvSpPr>
            <p:spPr>
              <a:xfrm>
                <a:off x="8391329" y="3212839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8" name="Organigramme : Préparation 57">
                <a:extLst>
                  <a:ext uri="{FF2B5EF4-FFF2-40B4-BE49-F238E27FC236}">
                    <a16:creationId xmlns:a16="http://schemas.microsoft.com/office/drawing/2014/main" id="{F4EFF8DE-C84A-8048-6142-07CC3D791F9B}"/>
                  </a:ext>
                </a:extLst>
              </p:cNvPr>
              <p:cNvSpPr/>
              <p:nvPr/>
            </p:nvSpPr>
            <p:spPr>
              <a:xfrm>
                <a:off x="8409991" y="4351176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9" name="Organigramme : Préparation 58">
                <a:extLst>
                  <a:ext uri="{FF2B5EF4-FFF2-40B4-BE49-F238E27FC236}">
                    <a16:creationId xmlns:a16="http://schemas.microsoft.com/office/drawing/2014/main" id="{14EE05DF-C234-C42E-58C3-9372BC20097E}"/>
                  </a:ext>
                </a:extLst>
              </p:cNvPr>
              <p:cNvSpPr/>
              <p:nvPr/>
            </p:nvSpPr>
            <p:spPr>
              <a:xfrm>
                <a:off x="7296539" y="4915676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0" name="Organigramme : Préparation 59">
                <a:extLst>
                  <a:ext uri="{FF2B5EF4-FFF2-40B4-BE49-F238E27FC236}">
                    <a16:creationId xmlns:a16="http://schemas.microsoft.com/office/drawing/2014/main" id="{4EF2AB9B-411F-2CA5-11DF-A27242712C1D}"/>
                  </a:ext>
                </a:extLst>
              </p:cNvPr>
              <p:cNvSpPr/>
              <p:nvPr/>
            </p:nvSpPr>
            <p:spPr>
              <a:xfrm>
                <a:off x="6183087" y="3198067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1" name="Organigramme : Préparation 60">
                <a:extLst>
                  <a:ext uri="{FF2B5EF4-FFF2-40B4-BE49-F238E27FC236}">
                    <a16:creationId xmlns:a16="http://schemas.microsoft.com/office/drawing/2014/main" id="{32397599-0768-12A5-DB16-0B6495F9E6D5}"/>
                  </a:ext>
                </a:extLst>
              </p:cNvPr>
              <p:cNvSpPr/>
              <p:nvPr/>
            </p:nvSpPr>
            <p:spPr>
              <a:xfrm>
                <a:off x="6183087" y="4346508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22" name="Organigramme : Préparation 21">
              <a:extLst>
                <a:ext uri="{FF2B5EF4-FFF2-40B4-BE49-F238E27FC236}">
                  <a16:creationId xmlns:a16="http://schemas.microsoft.com/office/drawing/2014/main" id="{6221F134-AE8E-AB71-96D2-4FACEA252E65}"/>
                </a:ext>
              </a:extLst>
            </p:cNvPr>
            <p:cNvSpPr/>
            <p:nvPr/>
          </p:nvSpPr>
          <p:spPr>
            <a:xfrm>
              <a:off x="6164425" y="-224713"/>
              <a:ext cx="1306286" cy="1082351"/>
            </a:xfrm>
            <a:prstGeom prst="flowChartPreparati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3" name="Organigramme : Préparation 22">
              <a:extLst>
                <a:ext uri="{FF2B5EF4-FFF2-40B4-BE49-F238E27FC236}">
                  <a16:creationId xmlns:a16="http://schemas.microsoft.com/office/drawing/2014/main" id="{24933B4C-6425-B42B-4D0B-6191E2F197BB}"/>
                </a:ext>
              </a:extLst>
            </p:cNvPr>
            <p:cNvSpPr/>
            <p:nvPr/>
          </p:nvSpPr>
          <p:spPr>
            <a:xfrm>
              <a:off x="6164425" y="926062"/>
              <a:ext cx="1306286" cy="1082351"/>
            </a:xfrm>
            <a:prstGeom prst="flowChartPreparati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Organigramme : Préparation 23">
              <a:extLst>
                <a:ext uri="{FF2B5EF4-FFF2-40B4-BE49-F238E27FC236}">
                  <a16:creationId xmlns:a16="http://schemas.microsoft.com/office/drawing/2014/main" id="{08D1BBE3-2B9D-52B1-65A6-9F1366D71460}"/>
                </a:ext>
              </a:extLst>
            </p:cNvPr>
            <p:cNvSpPr/>
            <p:nvPr/>
          </p:nvSpPr>
          <p:spPr>
            <a:xfrm>
              <a:off x="7268546" y="356893"/>
              <a:ext cx="1306286" cy="1082351"/>
            </a:xfrm>
            <a:prstGeom prst="flowChartPreparati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Organigramme : Préparation 24">
              <a:extLst>
                <a:ext uri="{FF2B5EF4-FFF2-40B4-BE49-F238E27FC236}">
                  <a16:creationId xmlns:a16="http://schemas.microsoft.com/office/drawing/2014/main" id="{D7DD6FE0-4694-A82B-7CF4-28B26B2142CB}"/>
                </a:ext>
              </a:extLst>
            </p:cNvPr>
            <p:cNvSpPr/>
            <p:nvPr/>
          </p:nvSpPr>
          <p:spPr>
            <a:xfrm>
              <a:off x="7287208" y="1495230"/>
              <a:ext cx="1306286" cy="1082351"/>
            </a:xfrm>
            <a:prstGeom prst="flowChartPreparati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Organigramme : Préparation 25">
              <a:extLst>
                <a:ext uri="{FF2B5EF4-FFF2-40B4-BE49-F238E27FC236}">
                  <a16:creationId xmlns:a16="http://schemas.microsoft.com/office/drawing/2014/main" id="{23F24A8B-6DCA-877A-5AFF-817D20D19F9B}"/>
                </a:ext>
              </a:extLst>
            </p:cNvPr>
            <p:cNvSpPr/>
            <p:nvPr/>
          </p:nvSpPr>
          <p:spPr>
            <a:xfrm>
              <a:off x="6173756" y="2059730"/>
              <a:ext cx="1306286" cy="1082351"/>
            </a:xfrm>
            <a:prstGeom prst="flowChartPreparati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Organigramme : Préparation 26">
              <a:extLst>
                <a:ext uri="{FF2B5EF4-FFF2-40B4-BE49-F238E27FC236}">
                  <a16:creationId xmlns:a16="http://schemas.microsoft.com/office/drawing/2014/main" id="{565FB4F8-432E-A892-1BE9-47098A5CAAED}"/>
                </a:ext>
              </a:extLst>
            </p:cNvPr>
            <p:cNvSpPr/>
            <p:nvPr/>
          </p:nvSpPr>
          <p:spPr>
            <a:xfrm>
              <a:off x="5060304" y="342121"/>
              <a:ext cx="1306286" cy="1082351"/>
            </a:xfrm>
            <a:prstGeom prst="flowChartPreparati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Organigramme : Préparation 27">
              <a:extLst>
                <a:ext uri="{FF2B5EF4-FFF2-40B4-BE49-F238E27FC236}">
                  <a16:creationId xmlns:a16="http://schemas.microsoft.com/office/drawing/2014/main" id="{0FE0978A-51E1-0127-0461-24FEACEBEB10}"/>
                </a:ext>
              </a:extLst>
            </p:cNvPr>
            <p:cNvSpPr/>
            <p:nvPr/>
          </p:nvSpPr>
          <p:spPr>
            <a:xfrm>
              <a:off x="5060304" y="1490562"/>
              <a:ext cx="1306286" cy="1082351"/>
            </a:xfrm>
            <a:prstGeom prst="flowChartPreparati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9" name="Groupe 28">
              <a:extLst>
                <a:ext uri="{FF2B5EF4-FFF2-40B4-BE49-F238E27FC236}">
                  <a16:creationId xmlns:a16="http://schemas.microsoft.com/office/drawing/2014/main" id="{39128113-3407-06D1-D3D3-A438D06D0C86}"/>
                </a:ext>
              </a:extLst>
            </p:cNvPr>
            <p:cNvGrpSpPr/>
            <p:nvPr/>
          </p:nvGrpSpPr>
          <p:grpSpPr>
            <a:xfrm>
              <a:off x="8372667" y="346789"/>
              <a:ext cx="3533190" cy="3366794"/>
              <a:chOff x="6183087" y="2631233"/>
              <a:chExt cx="3533190" cy="3366794"/>
            </a:xfrm>
            <a:grpFill/>
          </p:grpSpPr>
          <p:sp>
            <p:nvSpPr>
              <p:cNvPr id="48" name="Organigramme : Préparation 47">
                <a:extLst>
                  <a:ext uri="{FF2B5EF4-FFF2-40B4-BE49-F238E27FC236}">
                    <a16:creationId xmlns:a16="http://schemas.microsoft.com/office/drawing/2014/main" id="{EA9A87C3-531F-FC51-A253-7A0C3045C0DE}"/>
                  </a:ext>
                </a:extLst>
              </p:cNvPr>
              <p:cNvSpPr/>
              <p:nvPr/>
            </p:nvSpPr>
            <p:spPr>
              <a:xfrm>
                <a:off x="7287208" y="2631233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49" name="Organigramme : Préparation 48">
                <a:extLst>
                  <a:ext uri="{FF2B5EF4-FFF2-40B4-BE49-F238E27FC236}">
                    <a16:creationId xmlns:a16="http://schemas.microsoft.com/office/drawing/2014/main" id="{1EB33480-3F33-6F70-B7B3-105602F82D25}"/>
                  </a:ext>
                </a:extLst>
              </p:cNvPr>
              <p:cNvSpPr/>
              <p:nvPr/>
            </p:nvSpPr>
            <p:spPr>
              <a:xfrm>
                <a:off x="7287208" y="3782008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Organigramme : Préparation 49">
                <a:extLst>
                  <a:ext uri="{FF2B5EF4-FFF2-40B4-BE49-F238E27FC236}">
                    <a16:creationId xmlns:a16="http://schemas.microsoft.com/office/drawing/2014/main" id="{F46AE741-AB5F-96C0-F80A-99352A60CD2A}"/>
                  </a:ext>
                </a:extLst>
              </p:cNvPr>
              <p:cNvSpPr/>
              <p:nvPr/>
            </p:nvSpPr>
            <p:spPr>
              <a:xfrm>
                <a:off x="8391329" y="3212839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Organigramme : Préparation 50">
                <a:extLst>
                  <a:ext uri="{FF2B5EF4-FFF2-40B4-BE49-F238E27FC236}">
                    <a16:creationId xmlns:a16="http://schemas.microsoft.com/office/drawing/2014/main" id="{8E82698E-7752-B77D-5B98-115717360E5A}"/>
                  </a:ext>
                </a:extLst>
              </p:cNvPr>
              <p:cNvSpPr/>
              <p:nvPr/>
            </p:nvSpPr>
            <p:spPr>
              <a:xfrm>
                <a:off x="8409991" y="4351176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2" name="Organigramme : Préparation 51">
                <a:extLst>
                  <a:ext uri="{FF2B5EF4-FFF2-40B4-BE49-F238E27FC236}">
                    <a16:creationId xmlns:a16="http://schemas.microsoft.com/office/drawing/2014/main" id="{08EECF49-9127-DBBB-E5AF-7AEF255B2613}"/>
                  </a:ext>
                </a:extLst>
              </p:cNvPr>
              <p:cNvSpPr/>
              <p:nvPr/>
            </p:nvSpPr>
            <p:spPr>
              <a:xfrm>
                <a:off x="7296539" y="4915676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3" name="Organigramme : Préparation 52">
                <a:extLst>
                  <a:ext uri="{FF2B5EF4-FFF2-40B4-BE49-F238E27FC236}">
                    <a16:creationId xmlns:a16="http://schemas.microsoft.com/office/drawing/2014/main" id="{ADEE0599-D4B6-512D-3C8A-43C9F2939335}"/>
                  </a:ext>
                </a:extLst>
              </p:cNvPr>
              <p:cNvSpPr/>
              <p:nvPr/>
            </p:nvSpPr>
            <p:spPr>
              <a:xfrm>
                <a:off x="6183087" y="3198067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4" name="Organigramme : Préparation 53">
                <a:extLst>
                  <a:ext uri="{FF2B5EF4-FFF2-40B4-BE49-F238E27FC236}">
                    <a16:creationId xmlns:a16="http://schemas.microsoft.com/office/drawing/2014/main" id="{1F1BB6BC-BBEF-68FD-4C16-21BFE581EB76}"/>
                  </a:ext>
                </a:extLst>
              </p:cNvPr>
              <p:cNvSpPr/>
              <p:nvPr/>
            </p:nvSpPr>
            <p:spPr>
              <a:xfrm>
                <a:off x="6183087" y="4346508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35847FA7-EE1A-D6D0-7E75-B851FB5F9045}"/>
                </a:ext>
              </a:extLst>
            </p:cNvPr>
            <p:cNvGrpSpPr/>
            <p:nvPr/>
          </p:nvGrpSpPr>
          <p:grpSpPr>
            <a:xfrm>
              <a:off x="9504781" y="3204286"/>
              <a:ext cx="3533190" cy="3366794"/>
              <a:chOff x="6183087" y="2631233"/>
              <a:chExt cx="3533190" cy="3366794"/>
            </a:xfrm>
            <a:grpFill/>
          </p:grpSpPr>
          <p:sp>
            <p:nvSpPr>
              <p:cNvPr id="41" name="Organigramme : Préparation 40">
                <a:extLst>
                  <a:ext uri="{FF2B5EF4-FFF2-40B4-BE49-F238E27FC236}">
                    <a16:creationId xmlns:a16="http://schemas.microsoft.com/office/drawing/2014/main" id="{58A16952-14F2-4D9F-275C-BC12312B348F}"/>
                  </a:ext>
                </a:extLst>
              </p:cNvPr>
              <p:cNvSpPr/>
              <p:nvPr/>
            </p:nvSpPr>
            <p:spPr>
              <a:xfrm>
                <a:off x="7287208" y="2631233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42" name="Organigramme : Préparation 41">
                <a:extLst>
                  <a:ext uri="{FF2B5EF4-FFF2-40B4-BE49-F238E27FC236}">
                    <a16:creationId xmlns:a16="http://schemas.microsoft.com/office/drawing/2014/main" id="{2F4144FA-75EC-4A4F-9BF0-D4C159870C7B}"/>
                  </a:ext>
                </a:extLst>
              </p:cNvPr>
              <p:cNvSpPr/>
              <p:nvPr/>
            </p:nvSpPr>
            <p:spPr>
              <a:xfrm>
                <a:off x="7287208" y="3782008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3" name="Organigramme : Préparation 42">
                <a:extLst>
                  <a:ext uri="{FF2B5EF4-FFF2-40B4-BE49-F238E27FC236}">
                    <a16:creationId xmlns:a16="http://schemas.microsoft.com/office/drawing/2014/main" id="{06B42D85-91CD-5C27-0388-38DAA4F13CBD}"/>
                  </a:ext>
                </a:extLst>
              </p:cNvPr>
              <p:cNvSpPr/>
              <p:nvPr/>
            </p:nvSpPr>
            <p:spPr>
              <a:xfrm>
                <a:off x="8391329" y="3212839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4" name="Organigramme : Préparation 43">
                <a:extLst>
                  <a:ext uri="{FF2B5EF4-FFF2-40B4-BE49-F238E27FC236}">
                    <a16:creationId xmlns:a16="http://schemas.microsoft.com/office/drawing/2014/main" id="{48D46AB8-F774-7AED-8F5C-FBBD6F890E3A}"/>
                  </a:ext>
                </a:extLst>
              </p:cNvPr>
              <p:cNvSpPr/>
              <p:nvPr/>
            </p:nvSpPr>
            <p:spPr>
              <a:xfrm>
                <a:off x="8409991" y="4351176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5" name="Organigramme : Préparation 44">
                <a:extLst>
                  <a:ext uri="{FF2B5EF4-FFF2-40B4-BE49-F238E27FC236}">
                    <a16:creationId xmlns:a16="http://schemas.microsoft.com/office/drawing/2014/main" id="{988E41E4-5D96-FF52-56D5-1EE3BBAA4887}"/>
                  </a:ext>
                </a:extLst>
              </p:cNvPr>
              <p:cNvSpPr/>
              <p:nvPr/>
            </p:nvSpPr>
            <p:spPr>
              <a:xfrm>
                <a:off x="7296539" y="4915676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6" name="Organigramme : Préparation 45">
                <a:extLst>
                  <a:ext uri="{FF2B5EF4-FFF2-40B4-BE49-F238E27FC236}">
                    <a16:creationId xmlns:a16="http://schemas.microsoft.com/office/drawing/2014/main" id="{443BAA6C-9D47-4544-A1FE-AB7AE94CE2B0}"/>
                  </a:ext>
                </a:extLst>
              </p:cNvPr>
              <p:cNvSpPr/>
              <p:nvPr/>
            </p:nvSpPr>
            <p:spPr>
              <a:xfrm>
                <a:off x="6183087" y="3198067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7" name="Organigramme : Préparation 46">
                <a:extLst>
                  <a:ext uri="{FF2B5EF4-FFF2-40B4-BE49-F238E27FC236}">
                    <a16:creationId xmlns:a16="http://schemas.microsoft.com/office/drawing/2014/main" id="{76F94929-C583-AED0-DDFB-95F184FC2E3F}"/>
                  </a:ext>
                </a:extLst>
              </p:cNvPr>
              <p:cNvSpPr/>
              <p:nvPr/>
            </p:nvSpPr>
            <p:spPr>
              <a:xfrm>
                <a:off x="6183087" y="4346508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1AA2DB1E-29F7-BD01-2913-26771FCC4E14}"/>
                </a:ext>
              </a:extLst>
            </p:cNvPr>
            <p:cNvGrpSpPr/>
            <p:nvPr/>
          </p:nvGrpSpPr>
          <p:grpSpPr>
            <a:xfrm>
              <a:off x="7296539" y="5505836"/>
              <a:ext cx="3533190" cy="3366794"/>
              <a:chOff x="6183087" y="2631233"/>
              <a:chExt cx="3533190" cy="3366794"/>
            </a:xfrm>
            <a:grpFill/>
          </p:grpSpPr>
          <p:sp>
            <p:nvSpPr>
              <p:cNvPr id="34" name="Organigramme : Préparation 33">
                <a:extLst>
                  <a:ext uri="{FF2B5EF4-FFF2-40B4-BE49-F238E27FC236}">
                    <a16:creationId xmlns:a16="http://schemas.microsoft.com/office/drawing/2014/main" id="{E6E5A33A-B7AE-3DDF-AD4D-FEAD3CD13F2C}"/>
                  </a:ext>
                </a:extLst>
              </p:cNvPr>
              <p:cNvSpPr/>
              <p:nvPr/>
            </p:nvSpPr>
            <p:spPr>
              <a:xfrm>
                <a:off x="7287208" y="2631233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35" name="Organigramme : Préparation 34">
                <a:extLst>
                  <a:ext uri="{FF2B5EF4-FFF2-40B4-BE49-F238E27FC236}">
                    <a16:creationId xmlns:a16="http://schemas.microsoft.com/office/drawing/2014/main" id="{0794CFB9-9109-DBB8-93CC-7C5C57550980}"/>
                  </a:ext>
                </a:extLst>
              </p:cNvPr>
              <p:cNvSpPr/>
              <p:nvPr/>
            </p:nvSpPr>
            <p:spPr>
              <a:xfrm>
                <a:off x="7287208" y="3782008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6" name="Organigramme : Préparation 35">
                <a:extLst>
                  <a:ext uri="{FF2B5EF4-FFF2-40B4-BE49-F238E27FC236}">
                    <a16:creationId xmlns:a16="http://schemas.microsoft.com/office/drawing/2014/main" id="{8C1A9A92-7316-B9CA-FA71-BC41B1DC87C5}"/>
                  </a:ext>
                </a:extLst>
              </p:cNvPr>
              <p:cNvSpPr/>
              <p:nvPr/>
            </p:nvSpPr>
            <p:spPr>
              <a:xfrm>
                <a:off x="8391329" y="3212839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7" name="Organigramme : Préparation 36">
                <a:extLst>
                  <a:ext uri="{FF2B5EF4-FFF2-40B4-BE49-F238E27FC236}">
                    <a16:creationId xmlns:a16="http://schemas.microsoft.com/office/drawing/2014/main" id="{67A40AD6-C074-445E-4D5B-62BBB5399B6E}"/>
                  </a:ext>
                </a:extLst>
              </p:cNvPr>
              <p:cNvSpPr/>
              <p:nvPr/>
            </p:nvSpPr>
            <p:spPr>
              <a:xfrm>
                <a:off x="8409991" y="4351176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" name="Organigramme : Préparation 37">
                <a:extLst>
                  <a:ext uri="{FF2B5EF4-FFF2-40B4-BE49-F238E27FC236}">
                    <a16:creationId xmlns:a16="http://schemas.microsoft.com/office/drawing/2014/main" id="{0DE9B8FC-01C7-8F3F-EEF4-DDB578C57C85}"/>
                  </a:ext>
                </a:extLst>
              </p:cNvPr>
              <p:cNvSpPr/>
              <p:nvPr/>
            </p:nvSpPr>
            <p:spPr>
              <a:xfrm>
                <a:off x="7296539" y="4915676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" name="Organigramme : Préparation 38">
                <a:extLst>
                  <a:ext uri="{FF2B5EF4-FFF2-40B4-BE49-F238E27FC236}">
                    <a16:creationId xmlns:a16="http://schemas.microsoft.com/office/drawing/2014/main" id="{E3AA835D-8345-03B9-EADA-0248F7C65120}"/>
                  </a:ext>
                </a:extLst>
              </p:cNvPr>
              <p:cNvSpPr/>
              <p:nvPr/>
            </p:nvSpPr>
            <p:spPr>
              <a:xfrm>
                <a:off x="6183087" y="3198067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" name="Organigramme : Préparation 39">
                <a:extLst>
                  <a:ext uri="{FF2B5EF4-FFF2-40B4-BE49-F238E27FC236}">
                    <a16:creationId xmlns:a16="http://schemas.microsoft.com/office/drawing/2014/main" id="{47079A2B-2435-92BE-483B-0A4C7F69F560}"/>
                  </a:ext>
                </a:extLst>
              </p:cNvPr>
              <p:cNvSpPr/>
              <p:nvPr/>
            </p:nvSpPr>
            <p:spPr>
              <a:xfrm>
                <a:off x="6183087" y="4346508"/>
                <a:ext cx="1306286" cy="1082351"/>
              </a:xfrm>
              <a:prstGeom prst="flowChartPreparation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32" name="Organigramme : Préparation 31">
              <a:extLst>
                <a:ext uri="{FF2B5EF4-FFF2-40B4-BE49-F238E27FC236}">
                  <a16:creationId xmlns:a16="http://schemas.microsoft.com/office/drawing/2014/main" id="{5DC4D181-BDD1-0E8E-3ED1-754B8717AA82}"/>
                </a:ext>
              </a:extLst>
            </p:cNvPr>
            <p:cNvSpPr/>
            <p:nvPr/>
          </p:nvSpPr>
          <p:spPr>
            <a:xfrm>
              <a:off x="3714847" y="3205217"/>
              <a:ext cx="1306286" cy="1082351"/>
            </a:xfrm>
            <a:prstGeom prst="flowChartPreparati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Organigramme : Préparation 32">
              <a:extLst>
                <a:ext uri="{FF2B5EF4-FFF2-40B4-BE49-F238E27FC236}">
                  <a16:creationId xmlns:a16="http://schemas.microsoft.com/office/drawing/2014/main" id="{A63B9235-8FD0-E336-5B64-766775BFBB33}"/>
                </a:ext>
              </a:extLst>
            </p:cNvPr>
            <p:cNvSpPr/>
            <p:nvPr/>
          </p:nvSpPr>
          <p:spPr>
            <a:xfrm>
              <a:off x="4417468" y="6313188"/>
              <a:ext cx="1306286" cy="1082351"/>
            </a:xfrm>
            <a:prstGeom prst="flowChartPreparation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pic>
        <p:nvPicPr>
          <p:cNvPr id="62" name="Image 61" descr="Une image contenant logo&#10;&#10;Description générée automatiquement">
            <a:extLst>
              <a:ext uri="{FF2B5EF4-FFF2-40B4-BE49-F238E27FC236}">
                <a16:creationId xmlns:a16="http://schemas.microsoft.com/office/drawing/2014/main" id="{B2B13842-076C-37E2-0085-D5A14A24F9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21" y="316887"/>
            <a:ext cx="1562044" cy="1562044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66" name="ZoneTexte 65">
            <a:extLst>
              <a:ext uri="{FF2B5EF4-FFF2-40B4-BE49-F238E27FC236}">
                <a16:creationId xmlns:a16="http://schemas.microsoft.com/office/drawing/2014/main" id="{E7C6F124-95FC-C617-D03E-D868977E6609}"/>
              </a:ext>
            </a:extLst>
          </p:cNvPr>
          <p:cNvSpPr txBox="1"/>
          <p:nvPr/>
        </p:nvSpPr>
        <p:spPr>
          <a:xfrm>
            <a:off x="4168689" y="3832088"/>
            <a:ext cx="48969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i="0" u="none" strike="noStrike" dirty="0">
                <a:solidFill>
                  <a:srgbClr val="5972A2"/>
                </a:solidFill>
                <a:effectLst/>
                <a:latin typeface="Arial" panose="020B0604020202020204" pitchFamily="34" charset="0"/>
              </a:rPr>
              <a:t>Mon système de recommandation de films</a:t>
            </a:r>
            <a:endParaRPr lang="fr-FR" sz="2800" b="1" dirty="0">
              <a:solidFill>
                <a:srgbClr val="5972A2"/>
              </a:solidFill>
            </a:endParaRPr>
          </a:p>
        </p:txBody>
      </p:sp>
      <p:pic>
        <p:nvPicPr>
          <p:cNvPr id="70" name="Image 69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BD296B8C-6654-CF1C-764F-1ED637CE82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348" y="6096313"/>
            <a:ext cx="3480741" cy="666887"/>
          </a:xfrm>
          <a:prstGeom prst="rect">
            <a:avLst/>
          </a:prstGeom>
        </p:spPr>
      </p:pic>
      <p:pic>
        <p:nvPicPr>
          <p:cNvPr id="73" name="1644133895_20th-century-fox-logo-2009presen">
            <a:hlinkClick r:id="" action="ppaction://media"/>
            <a:extLst>
              <a:ext uri="{FF2B5EF4-FFF2-40B4-BE49-F238E27FC236}">
                <a16:creationId xmlns:a16="http://schemas.microsoft.com/office/drawing/2014/main" id="{AB4AD1F7-C308-F968-38FB-301BFC66CE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Signet 1" time="1089.3055"/>
                  </p14:bmkLst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196848" y="24671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19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81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15881014" cy="6891559"/>
            <a:chOff x="0" y="-72342"/>
            <a:chExt cx="5431420" cy="7002684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40474" y="-62615"/>
            <a:ext cx="16939917" cy="7002684"/>
            <a:chOff x="-889321" y="-72342"/>
            <a:chExt cx="5358596" cy="7002684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889321" y="-72342"/>
              <a:ext cx="4757195" cy="700268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solidFill>
              <a:srgbClr val="5972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77300" y="-62615"/>
            <a:ext cx="18277420" cy="7002684"/>
            <a:chOff x="-1732344" y="-72342"/>
            <a:chExt cx="5416953" cy="7002684"/>
          </a:xfrm>
          <a:solidFill>
            <a:srgbClr val="FBDF95"/>
          </a:solidFill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1" y="328896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2B082CD1-544E-F767-8752-ACBD65112929}"/>
              </a:ext>
            </a:extLst>
          </p:cNvPr>
          <p:cNvGrpSpPr/>
          <p:nvPr/>
        </p:nvGrpSpPr>
        <p:grpSpPr>
          <a:xfrm>
            <a:off x="-2926126" y="-62615"/>
            <a:ext cx="5297700" cy="7002684"/>
            <a:chOff x="-2482769" y="-76863"/>
            <a:chExt cx="5363419" cy="7002684"/>
          </a:xfrm>
          <a:solidFill>
            <a:schemeClr val="accent2">
              <a:lumMod val="7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D9D040B-6EFB-888C-9AA0-FCBC960B3A23}"/>
                </a:ext>
              </a:extLst>
            </p:cNvPr>
            <p:cNvSpPr/>
            <p:nvPr/>
          </p:nvSpPr>
          <p:spPr>
            <a:xfrm>
              <a:off x="-2482769" y="-76863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D9A39641-0C73-FBE2-FE1A-315DEC9CCA98}"/>
                </a:ext>
              </a:extLst>
            </p:cNvPr>
            <p:cNvSpPr/>
            <p:nvPr/>
          </p:nvSpPr>
          <p:spPr>
            <a:xfrm>
              <a:off x="1668202" y="4860834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" name="Titre 1">
            <a:extLst>
              <a:ext uri="{FF2B5EF4-FFF2-40B4-BE49-F238E27FC236}">
                <a16:creationId xmlns:a16="http://schemas.microsoft.com/office/drawing/2014/main" id="{0A9EA10E-B243-1C1A-B15A-EA7F3A386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9154" y="304919"/>
            <a:ext cx="10515600" cy="1325563"/>
          </a:xfrm>
        </p:spPr>
        <p:txBody>
          <a:bodyPr/>
          <a:lstStyle/>
          <a:p>
            <a:r>
              <a:rPr lang="fr-FR" dirty="0">
                <a:solidFill>
                  <a:srgbClr val="5972A2"/>
                </a:solidFill>
                <a:latin typeface="Arial Rounded MT Bold" panose="020F0704030504030204" pitchFamily="34" charset="0"/>
              </a:rPr>
              <a:t>Visualisation de la plateforme :</a:t>
            </a:r>
          </a:p>
        </p:txBody>
      </p:sp>
      <p:pic>
        <p:nvPicPr>
          <p:cNvPr id="14" name="Image 13" descr="Une image contenant logo&#10;&#10;Description générée automatiquement">
            <a:extLst>
              <a:ext uri="{FF2B5EF4-FFF2-40B4-BE49-F238E27FC236}">
                <a16:creationId xmlns:a16="http://schemas.microsoft.com/office/drawing/2014/main" id="{D4B9264C-2900-0C11-F618-FC25055F1C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0" y="317676"/>
            <a:ext cx="1562044" cy="1562044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311C4930-4BEB-9E0F-5333-C064261A54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8989" y="1939332"/>
            <a:ext cx="6177481" cy="4143375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0B6E6E5B-73CE-4426-DD58-08B087EC2C5A}"/>
              </a:ext>
            </a:extLst>
          </p:cNvPr>
          <p:cNvSpPr txBox="1"/>
          <p:nvPr/>
        </p:nvSpPr>
        <p:spPr>
          <a:xfrm>
            <a:off x="2409456" y="1831248"/>
            <a:ext cx="2829076" cy="816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E64F20CC-62C3-6DB6-5A9F-CEEF0A982953}"/>
              </a:ext>
            </a:extLst>
          </p:cNvPr>
          <p:cNvSpPr txBox="1"/>
          <p:nvPr/>
        </p:nvSpPr>
        <p:spPr>
          <a:xfrm>
            <a:off x="2646486" y="1784294"/>
            <a:ext cx="2890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>
                <a:solidFill>
                  <a:srgbClr val="5972A2"/>
                </a:solidFill>
                <a:latin typeface="Arial Rounded MT Bold" panose="020F0704030504030204" pitchFamily="34" charset="0"/>
              </a:rPr>
              <a:t>Streamlit</a:t>
            </a:r>
            <a:r>
              <a:rPr lang="fr-FR" b="1" dirty="0">
                <a:solidFill>
                  <a:srgbClr val="5972A2"/>
                </a:solidFill>
                <a:latin typeface="Arial Rounded MT Bold" panose="020F0704030504030204" pitchFamily="34" charset="0"/>
              </a:rPr>
              <a:t> :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4327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15881014" cy="6891559"/>
            <a:chOff x="0" y="-72342"/>
            <a:chExt cx="5431420" cy="7002684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40474" y="-62615"/>
            <a:ext cx="16939917" cy="7002684"/>
            <a:chOff x="-889321" y="-72342"/>
            <a:chExt cx="5358596" cy="7002684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889321" y="-72342"/>
              <a:ext cx="4757195" cy="700268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solidFill>
              <a:srgbClr val="5972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77300" y="-62615"/>
            <a:ext cx="18277420" cy="7002684"/>
            <a:chOff x="-1732344" y="-72342"/>
            <a:chExt cx="5416953" cy="7002684"/>
          </a:xfrm>
          <a:solidFill>
            <a:srgbClr val="FBDF95"/>
          </a:solidFill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1" y="328896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2B082CD1-544E-F767-8752-ACBD65112929}"/>
              </a:ext>
            </a:extLst>
          </p:cNvPr>
          <p:cNvGrpSpPr/>
          <p:nvPr/>
        </p:nvGrpSpPr>
        <p:grpSpPr>
          <a:xfrm>
            <a:off x="-2926126" y="-62615"/>
            <a:ext cx="19735846" cy="7002684"/>
            <a:chOff x="-2482769" y="-76863"/>
            <a:chExt cx="5363419" cy="7002684"/>
          </a:xfrm>
          <a:solidFill>
            <a:schemeClr val="accent2">
              <a:lumMod val="75000"/>
            </a:schemeClr>
          </a:solidFill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D9D040B-6EFB-888C-9AA0-FCBC960B3A23}"/>
                </a:ext>
              </a:extLst>
            </p:cNvPr>
            <p:cNvSpPr/>
            <p:nvPr/>
          </p:nvSpPr>
          <p:spPr>
            <a:xfrm>
              <a:off x="-2482769" y="-76863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D9A39641-0C73-FBE2-FE1A-315DEC9CCA98}"/>
                </a:ext>
              </a:extLst>
            </p:cNvPr>
            <p:cNvSpPr/>
            <p:nvPr/>
          </p:nvSpPr>
          <p:spPr>
            <a:xfrm>
              <a:off x="1668202" y="4860834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0" name="Titre 1">
            <a:extLst>
              <a:ext uri="{FF2B5EF4-FFF2-40B4-BE49-F238E27FC236}">
                <a16:creationId xmlns:a16="http://schemas.microsoft.com/office/drawing/2014/main" id="{4BA41874-B8B3-111B-C72B-C5E865C38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7817" y="33317"/>
            <a:ext cx="10515600" cy="1325563"/>
          </a:xfrm>
        </p:spPr>
        <p:txBody>
          <a:bodyPr/>
          <a:lstStyle/>
          <a:p>
            <a:r>
              <a:rPr lang="fr-FR" dirty="0">
                <a:solidFill>
                  <a:srgbClr val="5972A2"/>
                </a:solidFill>
                <a:latin typeface="Arial Rounded MT Bold" panose="020F0704030504030204" pitchFamily="34" charset="0"/>
              </a:rPr>
              <a:t>Prochaines étapes :</a:t>
            </a:r>
          </a:p>
        </p:txBody>
      </p:sp>
      <p:pic>
        <p:nvPicPr>
          <p:cNvPr id="23" name="Image 22" descr="Une image contenant logo&#10;&#10;Description générée automatiquement">
            <a:extLst>
              <a:ext uri="{FF2B5EF4-FFF2-40B4-BE49-F238E27FC236}">
                <a16:creationId xmlns:a16="http://schemas.microsoft.com/office/drawing/2014/main" id="{8CA8222F-8BA0-266E-8E15-6F09CEAB96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0" y="317676"/>
            <a:ext cx="1562044" cy="1562044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F0B4309-B6E4-87D7-8593-F6ED037C3C1F}"/>
              </a:ext>
            </a:extLst>
          </p:cNvPr>
          <p:cNvSpPr/>
          <p:nvPr/>
        </p:nvSpPr>
        <p:spPr>
          <a:xfrm>
            <a:off x="1072458" y="3686593"/>
            <a:ext cx="2466038" cy="2383721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3E379FD-1F10-4E0C-B1C5-B7A81CFE3B37}"/>
              </a:ext>
            </a:extLst>
          </p:cNvPr>
          <p:cNvSpPr/>
          <p:nvPr/>
        </p:nvSpPr>
        <p:spPr>
          <a:xfrm>
            <a:off x="3264257" y="1385150"/>
            <a:ext cx="3011897" cy="2554438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F32467C6-6FF8-AB9F-F5A6-0AA7E0055EA1}"/>
              </a:ext>
            </a:extLst>
          </p:cNvPr>
          <p:cNvSpPr txBox="1"/>
          <p:nvPr/>
        </p:nvSpPr>
        <p:spPr>
          <a:xfrm>
            <a:off x="1001620" y="3726936"/>
            <a:ext cx="217008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dirty="0">
                <a:solidFill>
                  <a:schemeClr val="bg1"/>
                </a:solidFill>
                <a:latin typeface="Amasis MT Pro" panose="02040504050005020304" pitchFamily="18" charset="0"/>
              </a:rPr>
              <a:t>Intégration des affiches de films dans la plateforme </a:t>
            </a:r>
            <a:r>
              <a:rPr lang="fr-FR" sz="2600" dirty="0" err="1">
                <a:solidFill>
                  <a:schemeClr val="bg1"/>
                </a:solidFill>
                <a:latin typeface="Amasis MT Pro" panose="02040504050005020304" pitchFamily="18" charset="0"/>
              </a:rPr>
              <a:t>Streamlit</a:t>
            </a:r>
            <a:endParaRPr lang="fr-FR" sz="2600" dirty="0">
              <a:solidFill>
                <a:schemeClr val="bg1"/>
              </a:solidFill>
              <a:latin typeface="Amasis MT Pro" panose="02040504050005020304" pitchFamily="18" charset="0"/>
            </a:endParaRPr>
          </a:p>
        </p:txBody>
      </p:sp>
      <p:sp>
        <p:nvSpPr>
          <p:cNvPr id="86" name="ZoneTexte 85">
            <a:extLst>
              <a:ext uri="{FF2B5EF4-FFF2-40B4-BE49-F238E27FC236}">
                <a16:creationId xmlns:a16="http://schemas.microsoft.com/office/drawing/2014/main" id="{3F552AB2-DEB8-6B30-63B8-30780F6B230C}"/>
              </a:ext>
            </a:extLst>
          </p:cNvPr>
          <p:cNvSpPr txBox="1"/>
          <p:nvPr/>
        </p:nvSpPr>
        <p:spPr>
          <a:xfrm>
            <a:off x="3140392" y="1785046"/>
            <a:ext cx="333350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600" dirty="0">
                <a:solidFill>
                  <a:schemeClr val="bg1"/>
                </a:solidFill>
                <a:latin typeface="Amasis MT Pro" panose="020B0604020202020204" pitchFamily="18" charset="0"/>
                <a:cs typeface="Aldhabi" panose="020B0604020202020204" pitchFamily="2" charset="-78"/>
              </a:rPr>
              <a:t>Amélioration de l’algorithme de recommandation le 19 mai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748A6F4-EC91-FE0D-7242-70A232AB1B13}"/>
              </a:ext>
            </a:extLst>
          </p:cNvPr>
          <p:cNvSpPr/>
          <p:nvPr/>
        </p:nvSpPr>
        <p:spPr>
          <a:xfrm>
            <a:off x="6257219" y="3694967"/>
            <a:ext cx="2645825" cy="2554438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F0E29BC8-17A3-4047-E6C9-D6C2681E4EF8}"/>
              </a:ext>
            </a:extLst>
          </p:cNvPr>
          <p:cNvSpPr txBox="1"/>
          <p:nvPr/>
        </p:nvSpPr>
        <p:spPr>
          <a:xfrm>
            <a:off x="6384322" y="3726936"/>
            <a:ext cx="23173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  <a:latin typeface="Amasis MT Pro" panose="02040504050005020304" pitchFamily="18" charset="0"/>
              </a:rPr>
              <a:t>Tests de l’algorithme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2007730-BE23-AA34-7347-50EA8C5CDF29}"/>
              </a:ext>
            </a:extLst>
          </p:cNvPr>
          <p:cNvSpPr/>
          <p:nvPr/>
        </p:nvSpPr>
        <p:spPr>
          <a:xfrm>
            <a:off x="8896991" y="988531"/>
            <a:ext cx="2645825" cy="2554438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4" name="ZoneTexte 83">
            <a:extLst>
              <a:ext uri="{FF2B5EF4-FFF2-40B4-BE49-F238E27FC236}">
                <a16:creationId xmlns:a16="http://schemas.microsoft.com/office/drawing/2014/main" id="{729E25E8-9385-124E-53A4-F7420FB37E8D}"/>
              </a:ext>
            </a:extLst>
          </p:cNvPr>
          <p:cNvSpPr txBox="1"/>
          <p:nvPr/>
        </p:nvSpPr>
        <p:spPr>
          <a:xfrm>
            <a:off x="8903044" y="1676011"/>
            <a:ext cx="274794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>
                <a:solidFill>
                  <a:schemeClr val="bg1"/>
                </a:solidFill>
                <a:latin typeface="Amasis MT Pro" panose="02040504050005020304" pitchFamily="18" charset="0"/>
              </a:rPr>
              <a:t>Association de l’algorithme avec la plateforme</a:t>
            </a:r>
          </a:p>
          <a:p>
            <a:pPr algn="just"/>
            <a:endParaRPr lang="fr-FR" sz="1600" dirty="0"/>
          </a:p>
        </p:txBody>
      </p:sp>
      <p:sp>
        <p:nvSpPr>
          <p:cNvPr id="10" name="Forme libre : forme 9">
            <a:extLst>
              <a:ext uri="{FF2B5EF4-FFF2-40B4-BE49-F238E27FC236}">
                <a16:creationId xmlns:a16="http://schemas.microsoft.com/office/drawing/2014/main" id="{ACCF77F8-096F-F974-B34A-75B1159DCBAD}"/>
              </a:ext>
            </a:extLst>
          </p:cNvPr>
          <p:cNvSpPr/>
          <p:nvPr/>
        </p:nvSpPr>
        <p:spPr>
          <a:xfrm>
            <a:off x="773717" y="2412740"/>
            <a:ext cx="2541801" cy="1243948"/>
          </a:xfrm>
          <a:custGeom>
            <a:avLst/>
            <a:gdLst>
              <a:gd name="connsiteX0" fmla="*/ 1812433 w 3624866"/>
              <a:gd name="connsiteY0" fmla="*/ 0 h 1513641"/>
              <a:gd name="connsiteX1" fmla="*/ 3602782 w 3624866"/>
              <a:gd name="connsiteY1" fmla="*/ 1377083 h 1513641"/>
              <a:gd name="connsiteX2" fmla="*/ 3624866 w 3624866"/>
              <a:gd name="connsiteY2" fmla="*/ 1513641 h 1513641"/>
              <a:gd name="connsiteX3" fmla="*/ 0 w 3624866"/>
              <a:gd name="connsiteY3" fmla="*/ 1513641 h 1513641"/>
              <a:gd name="connsiteX4" fmla="*/ 22084 w 3624866"/>
              <a:gd name="connsiteY4" fmla="*/ 1377083 h 1513641"/>
              <a:gd name="connsiteX5" fmla="*/ 1812433 w 3624866"/>
              <a:gd name="connsiteY5" fmla="*/ 0 h 1513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24866" h="1513641">
                <a:moveTo>
                  <a:pt x="1812433" y="0"/>
                </a:moveTo>
                <a:cubicBezTo>
                  <a:pt x="2695560" y="0"/>
                  <a:pt x="3432377" y="591184"/>
                  <a:pt x="3602782" y="1377083"/>
                </a:cubicBezTo>
                <a:lnTo>
                  <a:pt x="3624866" y="1513641"/>
                </a:lnTo>
                <a:lnTo>
                  <a:pt x="0" y="1513641"/>
                </a:lnTo>
                <a:lnTo>
                  <a:pt x="22084" y="1377083"/>
                </a:lnTo>
                <a:cubicBezTo>
                  <a:pt x="192489" y="591184"/>
                  <a:pt x="929306" y="0"/>
                  <a:pt x="1812433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fr-FR" sz="7200" b="1" dirty="0">
                <a:latin typeface="Tw Cen MT" panose="020B0602020104020603" pitchFamily="34" charset="0"/>
              </a:rPr>
              <a:t>01</a:t>
            </a:r>
          </a:p>
        </p:txBody>
      </p: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6E8DDC1F-5DFC-A126-A837-C7523E143D87}"/>
              </a:ext>
            </a:extLst>
          </p:cNvPr>
          <p:cNvGrpSpPr/>
          <p:nvPr/>
        </p:nvGrpSpPr>
        <p:grpSpPr>
          <a:xfrm>
            <a:off x="3536247" y="3601945"/>
            <a:ext cx="2541801" cy="1302326"/>
            <a:chOff x="3618809" y="3600923"/>
            <a:chExt cx="2541801" cy="1302326"/>
          </a:xfrm>
        </p:grpSpPr>
        <p:sp>
          <p:nvSpPr>
            <p:cNvPr id="14" name="Forme libre : forme 13">
              <a:extLst>
                <a:ext uri="{FF2B5EF4-FFF2-40B4-BE49-F238E27FC236}">
                  <a16:creationId xmlns:a16="http://schemas.microsoft.com/office/drawing/2014/main" id="{C5F18686-9181-454E-F78F-581160E09EAB}"/>
                </a:ext>
              </a:extLst>
            </p:cNvPr>
            <p:cNvSpPr/>
            <p:nvPr/>
          </p:nvSpPr>
          <p:spPr>
            <a:xfrm flipV="1">
              <a:off x="3618809" y="3659301"/>
              <a:ext cx="2541801" cy="1243948"/>
            </a:xfrm>
            <a:custGeom>
              <a:avLst/>
              <a:gdLst>
                <a:gd name="connsiteX0" fmla="*/ 1812433 w 3624866"/>
                <a:gd name="connsiteY0" fmla="*/ 0 h 1513641"/>
                <a:gd name="connsiteX1" fmla="*/ 3602782 w 3624866"/>
                <a:gd name="connsiteY1" fmla="*/ 1377083 h 1513641"/>
                <a:gd name="connsiteX2" fmla="*/ 3624866 w 3624866"/>
                <a:gd name="connsiteY2" fmla="*/ 1513641 h 1513641"/>
                <a:gd name="connsiteX3" fmla="*/ 0 w 3624866"/>
                <a:gd name="connsiteY3" fmla="*/ 1513641 h 1513641"/>
                <a:gd name="connsiteX4" fmla="*/ 22084 w 3624866"/>
                <a:gd name="connsiteY4" fmla="*/ 1377083 h 1513641"/>
                <a:gd name="connsiteX5" fmla="*/ 1812433 w 3624866"/>
                <a:gd name="connsiteY5" fmla="*/ 0 h 1513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4866" h="1513641">
                  <a:moveTo>
                    <a:pt x="1812433" y="0"/>
                  </a:moveTo>
                  <a:cubicBezTo>
                    <a:pt x="2695560" y="0"/>
                    <a:pt x="3432377" y="591184"/>
                    <a:pt x="3602782" y="1377083"/>
                  </a:cubicBezTo>
                  <a:lnTo>
                    <a:pt x="3624866" y="1513641"/>
                  </a:lnTo>
                  <a:lnTo>
                    <a:pt x="0" y="1513641"/>
                  </a:lnTo>
                  <a:lnTo>
                    <a:pt x="22084" y="1377083"/>
                  </a:lnTo>
                  <a:cubicBezTo>
                    <a:pt x="192489" y="591184"/>
                    <a:pt x="929306" y="0"/>
                    <a:pt x="1812433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 dirty="0"/>
            </a:p>
          </p:txBody>
        </p:sp>
        <p:sp>
          <p:nvSpPr>
            <p:cNvPr id="22" name="ZoneTexte 21">
              <a:extLst>
                <a:ext uri="{FF2B5EF4-FFF2-40B4-BE49-F238E27FC236}">
                  <a16:creationId xmlns:a16="http://schemas.microsoft.com/office/drawing/2014/main" id="{3D1C388E-220B-E5B4-83BC-4BBF87503FC4}"/>
                </a:ext>
              </a:extLst>
            </p:cNvPr>
            <p:cNvSpPr txBox="1"/>
            <p:nvPr/>
          </p:nvSpPr>
          <p:spPr>
            <a:xfrm>
              <a:off x="4340511" y="3600923"/>
              <a:ext cx="143707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bg1"/>
                  </a:solidFill>
                  <a:latin typeface="Tw Cen MT" panose="020B0602020104020603" pitchFamily="34" charset="0"/>
                </a:rPr>
                <a:t>02</a:t>
              </a:r>
            </a:p>
          </p:txBody>
        </p:sp>
      </p:grpSp>
      <p:sp>
        <p:nvSpPr>
          <p:cNvPr id="25" name="Forme libre : forme 24">
            <a:extLst>
              <a:ext uri="{FF2B5EF4-FFF2-40B4-BE49-F238E27FC236}">
                <a16:creationId xmlns:a16="http://schemas.microsoft.com/office/drawing/2014/main" id="{58D52455-9665-A925-BA3C-4B3B6B3081FE}"/>
              </a:ext>
            </a:extLst>
          </p:cNvPr>
          <p:cNvSpPr/>
          <p:nvPr/>
        </p:nvSpPr>
        <p:spPr>
          <a:xfrm>
            <a:off x="6334683" y="2412740"/>
            <a:ext cx="2541801" cy="1243948"/>
          </a:xfrm>
          <a:custGeom>
            <a:avLst/>
            <a:gdLst>
              <a:gd name="connsiteX0" fmla="*/ 1812433 w 3624866"/>
              <a:gd name="connsiteY0" fmla="*/ 0 h 1513641"/>
              <a:gd name="connsiteX1" fmla="*/ 3602782 w 3624866"/>
              <a:gd name="connsiteY1" fmla="*/ 1377083 h 1513641"/>
              <a:gd name="connsiteX2" fmla="*/ 3624866 w 3624866"/>
              <a:gd name="connsiteY2" fmla="*/ 1513641 h 1513641"/>
              <a:gd name="connsiteX3" fmla="*/ 0 w 3624866"/>
              <a:gd name="connsiteY3" fmla="*/ 1513641 h 1513641"/>
              <a:gd name="connsiteX4" fmla="*/ 22084 w 3624866"/>
              <a:gd name="connsiteY4" fmla="*/ 1377083 h 1513641"/>
              <a:gd name="connsiteX5" fmla="*/ 1812433 w 3624866"/>
              <a:gd name="connsiteY5" fmla="*/ 0 h 1513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24866" h="1513641">
                <a:moveTo>
                  <a:pt x="1812433" y="0"/>
                </a:moveTo>
                <a:cubicBezTo>
                  <a:pt x="2695560" y="0"/>
                  <a:pt x="3432377" y="591184"/>
                  <a:pt x="3602782" y="1377083"/>
                </a:cubicBezTo>
                <a:lnTo>
                  <a:pt x="3624866" y="1513641"/>
                </a:lnTo>
                <a:lnTo>
                  <a:pt x="0" y="1513641"/>
                </a:lnTo>
                <a:lnTo>
                  <a:pt x="22084" y="1377083"/>
                </a:lnTo>
                <a:cubicBezTo>
                  <a:pt x="192489" y="591184"/>
                  <a:pt x="929306" y="0"/>
                  <a:pt x="1812433" y="0"/>
                </a:cubicBezTo>
                <a:close/>
              </a:path>
            </a:pathLst>
          </a:custGeom>
          <a:solidFill>
            <a:srgbClr val="D125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fr-FR" sz="7200" b="1" dirty="0">
                <a:latin typeface="Tw Cen MT" panose="020B0602020104020603" pitchFamily="34" charset="0"/>
              </a:rPr>
              <a:t>03</a:t>
            </a:r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69877146-3E63-C4DB-D53B-40D421337D9A}"/>
              </a:ext>
            </a:extLst>
          </p:cNvPr>
          <p:cNvGrpSpPr/>
          <p:nvPr/>
        </p:nvGrpSpPr>
        <p:grpSpPr>
          <a:xfrm>
            <a:off x="9082215" y="3530429"/>
            <a:ext cx="2541801" cy="1352065"/>
            <a:chOff x="8702411" y="3523017"/>
            <a:chExt cx="2541801" cy="1352065"/>
          </a:xfrm>
        </p:grpSpPr>
        <p:sp>
          <p:nvSpPr>
            <p:cNvPr id="21" name="Forme libre : forme 20">
              <a:extLst>
                <a:ext uri="{FF2B5EF4-FFF2-40B4-BE49-F238E27FC236}">
                  <a16:creationId xmlns:a16="http://schemas.microsoft.com/office/drawing/2014/main" id="{2B432ADF-770B-1C29-F728-80386E5A8F55}"/>
                </a:ext>
              </a:extLst>
            </p:cNvPr>
            <p:cNvSpPr/>
            <p:nvPr/>
          </p:nvSpPr>
          <p:spPr>
            <a:xfrm flipV="1">
              <a:off x="8702411" y="3631134"/>
              <a:ext cx="2541801" cy="1243948"/>
            </a:xfrm>
            <a:custGeom>
              <a:avLst/>
              <a:gdLst>
                <a:gd name="connsiteX0" fmla="*/ 1812433 w 3624866"/>
                <a:gd name="connsiteY0" fmla="*/ 0 h 1513641"/>
                <a:gd name="connsiteX1" fmla="*/ 3602782 w 3624866"/>
                <a:gd name="connsiteY1" fmla="*/ 1377083 h 1513641"/>
                <a:gd name="connsiteX2" fmla="*/ 3624866 w 3624866"/>
                <a:gd name="connsiteY2" fmla="*/ 1513641 h 1513641"/>
                <a:gd name="connsiteX3" fmla="*/ 0 w 3624866"/>
                <a:gd name="connsiteY3" fmla="*/ 1513641 h 1513641"/>
                <a:gd name="connsiteX4" fmla="*/ 22084 w 3624866"/>
                <a:gd name="connsiteY4" fmla="*/ 1377083 h 1513641"/>
                <a:gd name="connsiteX5" fmla="*/ 1812433 w 3624866"/>
                <a:gd name="connsiteY5" fmla="*/ 0 h 1513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24866" h="1513641">
                  <a:moveTo>
                    <a:pt x="1812433" y="0"/>
                  </a:moveTo>
                  <a:cubicBezTo>
                    <a:pt x="2695560" y="0"/>
                    <a:pt x="3432377" y="591184"/>
                    <a:pt x="3602782" y="1377083"/>
                  </a:cubicBezTo>
                  <a:lnTo>
                    <a:pt x="3624866" y="1513641"/>
                  </a:lnTo>
                  <a:lnTo>
                    <a:pt x="0" y="1513641"/>
                  </a:lnTo>
                  <a:lnTo>
                    <a:pt x="22084" y="1377083"/>
                  </a:lnTo>
                  <a:cubicBezTo>
                    <a:pt x="192489" y="591184"/>
                    <a:pt x="929306" y="0"/>
                    <a:pt x="1812433" y="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125F0EBD-C45A-89C1-FB86-77F426521ADB}"/>
                </a:ext>
              </a:extLst>
            </p:cNvPr>
            <p:cNvSpPr txBox="1"/>
            <p:nvPr/>
          </p:nvSpPr>
          <p:spPr>
            <a:xfrm>
              <a:off x="9435948" y="3523017"/>
              <a:ext cx="143707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7200" b="1" dirty="0">
                  <a:solidFill>
                    <a:schemeClr val="bg1"/>
                  </a:solidFill>
                  <a:latin typeface="Tw Cen MT" panose="020B0602020104020603" pitchFamily="34" charset="0"/>
                </a:rPr>
                <a:t>04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2624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25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  <p:bldP spid="86" grpId="0"/>
      <p:bldP spid="85" grpId="0"/>
      <p:bldP spid="84" grpId="0"/>
      <p:bldP spid="10" grpId="0" animBg="1"/>
      <p:bldP spid="2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5366210" cy="6891559"/>
            <a:chOff x="0" y="-72342"/>
            <a:chExt cx="5431420" cy="7002684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40474" y="-62615"/>
            <a:ext cx="5316233" cy="7002684"/>
            <a:chOff x="-889321" y="-72342"/>
            <a:chExt cx="5358596" cy="7002684"/>
          </a:xfrm>
          <a:solidFill>
            <a:srgbClr val="5972A2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889321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77300" y="-62615"/>
            <a:ext cx="5414860" cy="7002684"/>
            <a:chOff x="-1732344" y="-72342"/>
            <a:chExt cx="5416953" cy="7002684"/>
          </a:xfrm>
          <a:solidFill>
            <a:srgbClr val="FBDF95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1" y="328896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2B082CD1-544E-F767-8752-ACBD65112929}"/>
              </a:ext>
            </a:extLst>
          </p:cNvPr>
          <p:cNvGrpSpPr/>
          <p:nvPr/>
        </p:nvGrpSpPr>
        <p:grpSpPr>
          <a:xfrm>
            <a:off x="-2926125" y="-62615"/>
            <a:ext cx="5316870" cy="7002684"/>
            <a:chOff x="-2482769" y="-76863"/>
            <a:chExt cx="5363419" cy="7002684"/>
          </a:xfrm>
          <a:solidFill>
            <a:schemeClr val="accent2">
              <a:lumMod val="7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D9D040B-6EFB-888C-9AA0-FCBC960B3A23}"/>
                </a:ext>
              </a:extLst>
            </p:cNvPr>
            <p:cNvSpPr/>
            <p:nvPr/>
          </p:nvSpPr>
          <p:spPr>
            <a:xfrm>
              <a:off x="-2482769" y="-76863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D9A39641-0C73-FBE2-FE1A-315DEC9CCA98}"/>
                </a:ext>
              </a:extLst>
            </p:cNvPr>
            <p:cNvSpPr/>
            <p:nvPr/>
          </p:nvSpPr>
          <p:spPr>
            <a:xfrm>
              <a:off x="1668202" y="4860834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4" name="ZoneTexte 13" descr="Étincelles tombant dans l'obscurité">
            <a:extLst>
              <a:ext uri="{FF2B5EF4-FFF2-40B4-BE49-F238E27FC236}">
                <a16:creationId xmlns:a16="http://schemas.microsoft.com/office/drawing/2014/main" id="{309E5C10-5F1D-3B5C-C1FE-D123887EDFBB}"/>
              </a:ext>
            </a:extLst>
          </p:cNvPr>
          <p:cNvSpPr txBox="1"/>
          <p:nvPr/>
        </p:nvSpPr>
        <p:spPr>
          <a:xfrm>
            <a:off x="5112272" y="-310485"/>
            <a:ext cx="7001236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0" b="1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Arial Black" panose="020B0A04020102020204" pitchFamily="34" charset="0"/>
              </a:rPr>
              <a:t>Merci pour votre écoute !</a:t>
            </a:r>
          </a:p>
        </p:txBody>
      </p:sp>
      <p:pic>
        <p:nvPicPr>
          <p:cNvPr id="33" name="Image 32" descr="Une image contenant logo&#10;&#10;Description générée automatiquement">
            <a:extLst>
              <a:ext uri="{FF2B5EF4-FFF2-40B4-BE49-F238E27FC236}">
                <a16:creationId xmlns:a16="http://schemas.microsoft.com/office/drawing/2014/main" id="{FF31D890-ACEB-93FB-1028-886B8F191F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0" y="317676"/>
            <a:ext cx="1562044" cy="1562044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pic>
        <p:nvPicPr>
          <p:cNvPr id="34" name="KEhhYBEVF5L_Star-Wars-Theme-Song-">
            <a:hlinkClick r:id="" action="ppaction://media"/>
            <a:extLst>
              <a:ext uri="{FF2B5EF4-FFF2-40B4-BE49-F238E27FC236}">
                <a16:creationId xmlns:a16="http://schemas.microsoft.com/office/drawing/2014/main" id="{1E1F868D-2B30-4DF2-A4DD-8ECCECDB449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15263.2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85525" y="100047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501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90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537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15881014" cy="6891559"/>
            <a:chOff x="0" y="-72342"/>
            <a:chExt cx="5431420" cy="7002684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40474" y="-62615"/>
            <a:ext cx="5309163" cy="7002684"/>
            <a:chOff x="-889321" y="-72342"/>
            <a:chExt cx="5358596" cy="7002684"/>
          </a:xfrm>
          <a:solidFill>
            <a:srgbClr val="5972A2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889321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77300" y="-62615"/>
            <a:ext cx="5362694" cy="7002684"/>
            <a:chOff x="-1732344" y="-72342"/>
            <a:chExt cx="5416952" cy="7002684"/>
          </a:xfrm>
          <a:solidFill>
            <a:srgbClr val="FBDF95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0" y="328896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2B082CD1-544E-F767-8752-ACBD65112929}"/>
              </a:ext>
            </a:extLst>
          </p:cNvPr>
          <p:cNvGrpSpPr/>
          <p:nvPr/>
        </p:nvGrpSpPr>
        <p:grpSpPr>
          <a:xfrm>
            <a:off x="-2926126" y="-62615"/>
            <a:ext cx="5297699" cy="7002684"/>
            <a:chOff x="-2482769" y="-76863"/>
            <a:chExt cx="5363418" cy="7002684"/>
          </a:xfrm>
          <a:solidFill>
            <a:schemeClr val="accent2">
              <a:lumMod val="7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D9D040B-6EFB-888C-9AA0-FCBC960B3A23}"/>
                </a:ext>
              </a:extLst>
            </p:cNvPr>
            <p:cNvSpPr/>
            <p:nvPr/>
          </p:nvSpPr>
          <p:spPr>
            <a:xfrm>
              <a:off x="-2482769" y="-76863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D9A39641-0C73-FBE2-FE1A-315DEC9CCA98}"/>
                </a:ext>
              </a:extLst>
            </p:cNvPr>
            <p:cNvSpPr/>
            <p:nvPr/>
          </p:nvSpPr>
          <p:spPr>
            <a:xfrm>
              <a:off x="1668201" y="4860834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</p:grpSp>
      <p:pic>
        <p:nvPicPr>
          <p:cNvPr id="62" name="Image 61" descr="Une image contenant logo&#10;&#10;Description générée automatiquement">
            <a:extLst>
              <a:ext uri="{FF2B5EF4-FFF2-40B4-BE49-F238E27FC236}">
                <a16:creationId xmlns:a16="http://schemas.microsoft.com/office/drawing/2014/main" id="{B2B13842-076C-37E2-0085-D5A14A24F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0" y="317676"/>
            <a:ext cx="1562044" cy="1562044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FE97E35E-F1C6-4298-3E4D-667B02CC6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2725" y="481977"/>
            <a:ext cx="8590200" cy="1070336"/>
          </a:xfrm>
        </p:spPr>
        <p:txBody>
          <a:bodyPr/>
          <a:lstStyle/>
          <a:p>
            <a:r>
              <a:rPr lang="fr-FR" b="1" dirty="0">
                <a:solidFill>
                  <a:srgbClr val="5972A2"/>
                </a:solidFill>
                <a:latin typeface="Arial Rounded MT Bold" panose="020F0704030504030204" pitchFamily="34" charset="0"/>
              </a:rPr>
              <a:t>Notre client :</a:t>
            </a:r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601F448A-4131-4399-7CC4-0B3611807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1505" y="1906628"/>
            <a:ext cx="8020495" cy="4113172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chemeClr val="bg2">
                    <a:lumMod val="25000"/>
                  </a:schemeClr>
                </a:solidFill>
              </a:rPr>
              <a:t>Le Cinéma Le Sénéchal à Guéret :</a:t>
            </a:r>
          </a:p>
          <a:p>
            <a:endParaRPr lang="fr-FR" dirty="0"/>
          </a:p>
          <a:p>
            <a:pPr lvl="1"/>
            <a:r>
              <a:rPr lang="fr-FR" dirty="0"/>
              <a:t>Avec 5 salles et une fréquentation de 80 000 spectateurs en 2022, vous êtes le premier cinéma de la creuse.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Vous voulez créez un site internet avec un système de recommandations pour Fin Mai 2023 .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Vous nous avez fourni la base de données IMDB sur laquelle vous voulez que nous nous référions.</a:t>
            </a:r>
          </a:p>
          <a:p>
            <a:pPr lvl="1"/>
            <a:endParaRPr lang="fr-FR" dirty="0"/>
          </a:p>
        </p:txBody>
      </p:sp>
      <p:pic>
        <p:nvPicPr>
          <p:cNvPr id="63" name="Image 62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2035CD51-B0F5-2650-A09F-2E1257B62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7082" y="654281"/>
            <a:ext cx="3787857" cy="72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344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15881014" cy="6891559"/>
            <a:chOff x="0" y="-72342"/>
            <a:chExt cx="5431420" cy="7002684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86195" y="-49739"/>
            <a:ext cx="16985638" cy="7002684"/>
            <a:chOff x="-903784" y="-59466"/>
            <a:chExt cx="5373059" cy="7002684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903784" y="-59466"/>
              <a:ext cx="4757195" cy="7002684"/>
            </a:xfrm>
            <a:prstGeom prst="roundRect">
              <a:avLst/>
            </a:prstGeom>
            <a:solidFill>
              <a:srgbClr val="5972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solidFill>
              <a:srgbClr val="5972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77300" y="-62615"/>
            <a:ext cx="5362695" cy="7002684"/>
            <a:chOff x="-1732344" y="-72342"/>
            <a:chExt cx="5416953" cy="7002684"/>
          </a:xfrm>
          <a:solidFill>
            <a:srgbClr val="FBDF95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1" y="328896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2B082CD1-544E-F767-8752-ACBD65112929}"/>
              </a:ext>
            </a:extLst>
          </p:cNvPr>
          <p:cNvGrpSpPr/>
          <p:nvPr/>
        </p:nvGrpSpPr>
        <p:grpSpPr>
          <a:xfrm>
            <a:off x="-2926126" y="-62615"/>
            <a:ext cx="5297699" cy="7002684"/>
            <a:chOff x="-2482769" y="-76863"/>
            <a:chExt cx="5363418" cy="7002684"/>
          </a:xfrm>
          <a:solidFill>
            <a:schemeClr val="accent2">
              <a:lumMod val="7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D9D040B-6EFB-888C-9AA0-FCBC960B3A23}"/>
                </a:ext>
              </a:extLst>
            </p:cNvPr>
            <p:cNvSpPr/>
            <p:nvPr/>
          </p:nvSpPr>
          <p:spPr>
            <a:xfrm>
              <a:off x="-2482769" y="-76863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D9A39641-0C73-FBE2-FE1A-315DEC9CCA98}"/>
                </a:ext>
              </a:extLst>
            </p:cNvPr>
            <p:cNvSpPr/>
            <p:nvPr/>
          </p:nvSpPr>
          <p:spPr>
            <a:xfrm>
              <a:off x="1668201" y="4860834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62" name="Image 61" descr="Une image contenant logo&#10;&#10;Description générée automatiquement">
            <a:extLst>
              <a:ext uri="{FF2B5EF4-FFF2-40B4-BE49-F238E27FC236}">
                <a16:creationId xmlns:a16="http://schemas.microsoft.com/office/drawing/2014/main" id="{B2B13842-076C-37E2-0085-D5A14A24F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0" y="317676"/>
            <a:ext cx="1562044" cy="1562044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sp>
        <p:nvSpPr>
          <p:cNvPr id="20" name="Titre 1">
            <a:extLst>
              <a:ext uri="{FF2B5EF4-FFF2-40B4-BE49-F238E27FC236}">
                <a16:creationId xmlns:a16="http://schemas.microsoft.com/office/drawing/2014/main" id="{8E57270C-6CEE-0B63-8072-2801C3D21CF2}"/>
              </a:ext>
            </a:extLst>
          </p:cNvPr>
          <p:cNvSpPr txBox="1">
            <a:spLocks/>
          </p:cNvSpPr>
          <p:nvPr/>
        </p:nvSpPr>
        <p:spPr>
          <a:xfrm>
            <a:off x="3037981" y="446792"/>
            <a:ext cx="5481577" cy="1308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Notre entreprise :</a:t>
            </a:r>
          </a:p>
        </p:txBody>
      </p:sp>
      <p:sp>
        <p:nvSpPr>
          <p:cNvPr id="21" name="Espace réservé du contenu 2">
            <a:extLst>
              <a:ext uri="{FF2B5EF4-FFF2-40B4-BE49-F238E27FC236}">
                <a16:creationId xmlns:a16="http://schemas.microsoft.com/office/drawing/2014/main" id="{E47CC719-A885-B349-CEA6-7AE42B92D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2595" y="1650175"/>
            <a:ext cx="8751202" cy="4649557"/>
          </a:xfrm>
        </p:spPr>
        <p:txBody>
          <a:bodyPr/>
          <a:lstStyle/>
          <a:p>
            <a:r>
              <a:rPr lang="fr-FR" b="1" dirty="0" err="1">
                <a:solidFill>
                  <a:schemeClr val="bg1"/>
                </a:solidFill>
              </a:rPr>
              <a:t>CinéHackers</a:t>
            </a:r>
            <a:endParaRPr lang="fr-FR" b="1" dirty="0">
              <a:solidFill>
                <a:schemeClr val="bg1"/>
              </a:solidFill>
            </a:endParaRPr>
          </a:p>
          <a:p>
            <a:pPr marL="457200" lvl="1" indent="0">
              <a:buNone/>
            </a:pPr>
            <a:r>
              <a:rPr lang="fr-FR" dirty="0">
                <a:solidFill>
                  <a:schemeClr val="bg1"/>
                </a:solidFill>
              </a:rPr>
              <a:t>Crée en 2023, nous nous sommes spécialisés dans l’analyse des données cinématographiques</a:t>
            </a: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r>
              <a:rPr lang="fr-FR" dirty="0">
                <a:solidFill>
                  <a:schemeClr val="bg1"/>
                </a:solidFill>
              </a:rPr>
              <a:t>Il y a trois membres :</a:t>
            </a: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/>
            <a:r>
              <a:rPr lang="fr-FR" sz="2000" dirty="0">
                <a:solidFill>
                  <a:schemeClr val="bg1"/>
                </a:solidFill>
              </a:rPr>
              <a:t>Cristel LEMAITRE : Analyste Data depuis février 2023</a:t>
            </a:r>
          </a:p>
          <a:p>
            <a:pPr marL="457200" lvl="1" indent="0">
              <a:buNone/>
            </a:pPr>
            <a:endParaRPr lang="fr-FR" sz="2000" dirty="0">
              <a:solidFill>
                <a:schemeClr val="bg1"/>
              </a:solidFill>
            </a:endParaRPr>
          </a:p>
          <a:p>
            <a:pPr lvl="1"/>
            <a:r>
              <a:rPr lang="fr-FR" sz="2000" dirty="0">
                <a:solidFill>
                  <a:schemeClr val="bg1"/>
                </a:solidFill>
              </a:rPr>
              <a:t>Thomas JULIEN : Analyste Data depuis février 2023 </a:t>
            </a:r>
          </a:p>
          <a:p>
            <a:pPr lvl="1"/>
            <a:endParaRPr lang="fr-FR" sz="2000" dirty="0">
              <a:solidFill>
                <a:schemeClr val="bg1"/>
              </a:solidFill>
            </a:endParaRPr>
          </a:p>
          <a:p>
            <a:pPr lvl="1"/>
            <a:r>
              <a:rPr lang="fr-FR" sz="2000" dirty="0">
                <a:solidFill>
                  <a:schemeClr val="bg1"/>
                </a:solidFill>
              </a:rPr>
              <a:t>Victoria GAULLIER : Analyste Data depuis février 2023</a:t>
            </a:r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94A1349A-628C-63CC-27F1-4E51E5F6C673}"/>
              </a:ext>
            </a:extLst>
          </p:cNvPr>
          <p:cNvGrpSpPr/>
          <p:nvPr/>
        </p:nvGrpSpPr>
        <p:grpSpPr>
          <a:xfrm>
            <a:off x="8896888" y="3603302"/>
            <a:ext cx="3783316" cy="940766"/>
            <a:chOff x="7859627" y="1026630"/>
            <a:chExt cx="3783316" cy="940766"/>
          </a:xfrm>
        </p:grpSpPr>
        <p:pic>
          <p:nvPicPr>
            <p:cNvPr id="32" name="Image 31" descr="Une image contenant logo&#10;&#10;Description générée automatiquement">
              <a:extLst>
                <a:ext uri="{FF2B5EF4-FFF2-40B4-BE49-F238E27FC236}">
                  <a16:creationId xmlns:a16="http://schemas.microsoft.com/office/drawing/2014/main" id="{6F81FED5-28B8-48FA-5C06-CE339E518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2927" y="1026630"/>
              <a:ext cx="940766" cy="940766"/>
            </a:xfrm>
            <a:prstGeom prst="rect">
              <a:avLst/>
            </a:prstGeom>
          </p:spPr>
        </p:pic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A223532A-9FA6-91B3-B10B-8293066FC230}"/>
                </a:ext>
              </a:extLst>
            </p:cNvPr>
            <p:cNvSpPr txBox="1"/>
            <p:nvPr/>
          </p:nvSpPr>
          <p:spPr>
            <a:xfrm>
              <a:off x="7859627" y="1030153"/>
              <a:ext cx="37833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fr-FR" dirty="0"/>
            </a:p>
            <a:p>
              <a:r>
                <a:rPr lang="fr-FR" dirty="0"/>
                <a:t>	</a:t>
              </a:r>
              <a:r>
                <a:rPr lang="fr-FR" dirty="0">
                  <a:solidFill>
                    <a:schemeClr val="bg1"/>
                  </a:solidFill>
                </a:rPr>
                <a:t> : </a:t>
              </a:r>
              <a:r>
                <a:rPr lang="fr-FR" i="1" dirty="0">
                  <a:solidFill>
                    <a:schemeClr val="bg1"/>
                  </a:solidFill>
                </a:rPr>
                <a:t>X-Men</a:t>
              </a:r>
            </a:p>
          </p:txBody>
        </p: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4F301842-7244-1FE2-6A4C-7BC5F49441FC}"/>
              </a:ext>
            </a:extLst>
          </p:cNvPr>
          <p:cNvGrpSpPr/>
          <p:nvPr/>
        </p:nvGrpSpPr>
        <p:grpSpPr>
          <a:xfrm>
            <a:off x="8791488" y="4347166"/>
            <a:ext cx="3783316" cy="940766"/>
            <a:chOff x="7897527" y="1026630"/>
            <a:chExt cx="3783316" cy="940766"/>
          </a:xfrm>
        </p:grpSpPr>
        <p:pic>
          <p:nvPicPr>
            <p:cNvPr id="35" name="Image 34" descr="Une image contenant logo&#10;&#10;Description générée automatiquement">
              <a:extLst>
                <a:ext uri="{FF2B5EF4-FFF2-40B4-BE49-F238E27FC236}">
                  <a16:creationId xmlns:a16="http://schemas.microsoft.com/office/drawing/2014/main" id="{EA2B2F98-242B-65DD-69D8-E22F48E34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2927" y="1026630"/>
              <a:ext cx="940766" cy="940766"/>
            </a:xfrm>
            <a:prstGeom prst="rect">
              <a:avLst/>
            </a:prstGeom>
          </p:spPr>
        </p:pic>
        <p:sp>
          <p:nvSpPr>
            <p:cNvPr id="36" name="ZoneTexte 35">
              <a:extLst>
                <a:ext uri="{FF2B5EF4-FFF2-40B4-BE49-F238E27FC236}">
                  <a16:creationId xmlns:a16="http://schemas.microsoft.com/office/drawing/2014/main" id="{37D9CC3B-6D00-DC8A-295E-8BE17D6B2387}"/>
                </a:ext>
              </a:extLst>
            </p:cNvPr>
            <p:cNvSpPr txBox="1"/>
            <p:nvPr/>
          </p:nvSpPr>
          <p:spPr>
            <a:xfrm>
              <a:off x="7897527" y="1051439"/>
              <a:ext cx="37833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	</a:t>
              </a:r>
            </a:p>
            <a:p>
              <a:r>
                <a:rPr lang="fr-FR" dirty="0"/>
                <a:t>	</a:t>
              </a:r>
              <a:r>
                <a:rPr lang="fr-FR" dirty="0">
                  <a:solidFill>
                    <a:schemeClr val="bg1"/>
                  </a:solidFill>
                </a:rPr>
                <a:t> : </a:t>
              </a:r>
              <a:r>
                <a:rPr lang="fr-FR" i="1" dirty="0">
                  <a:solidFill>
                    <a:schemeClr val="bg1"/>
                  </a:solidFill>
                </a:rPr>
                <a:t>Rick et </a:t>
              </a:r>
              <a:r>
                <a:rPr lang="fr-FR" i="1" dirty="0" err="1">
                  <a:solidFill>
                    <a:schemeClr val="bg1"/>
                  </a:solidFill>
                </a:rPr>
                <a:t>Morty</a:t>
              </a:r>
              <a:endParaRPr lang="fr-FR" i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7066ECA7-312B-2604-023A-3E7EC6C2909A}"/>
              </a:ext>
            </a:extLst>
          </p:cNvPr>
          <p:cNvGrpSpPr/>
          <p:nvPr/>
        </p:nvGrpSpPr>
        <p:grpSpPr>
          <a:xfrm>
            <a:off x="9055981" y="5059695"/>
            <a:ext cx="3783316" cy="940766"/>
            <a:chOff x="7906633" y="1026630"/>
            <a:chExt cx="3783316" cy="940766"/>
          </a:xfrm>
        </p:grpSpPr>
        <p:pic>
          <p:nvPicPr>
            <p:cNvPr id="38" name="Image 37" descr="Une image contenant logo&#10;&#10;Description générée automatiquement">
              <a:extLst>
                <a:ext uri="{FF2B5EF4-FFF2-40B4-BE49-F238E27FC236}">
                  <a16:creationId xmlns:a16="http://schemas.microsoft.com/office/drawing/2014/main" id="{05893F99-2A89-2B84-9F38-45B8D52A1B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02927" y="1026630"/>
              <a:ext cx="940766" cy="940766"/>
            </a:xfrm>
            <a:prstGeom prst="rect">
              <a:avLst/>
            </a:prstGeom>
          </p:spPr>
        </p:pic>
        <p:sp>
          <p:nvSpPr>
            <p:cNvPr id="39" name="ZoneTexte 38">
              <a:extLst>
                <a:ext uri="{FF2B5EF4-FFF2-40B4-BE49-F238E27FC236}">
                  <a16:creationId xmlns:a16="http://schemas.microsoft.com/office/drawing/2014/main" id="{B446A64F-30DF-ACC2-BB84-948347CB8EE7}"/>
                </a:ext>
              </a:extLst>
            </p:cNvPr>
            <p:cNvSpPr txBox="1"/>
            <p:nvPr/>
          </p:nvSpPr>
          <p:spPr>
            <a:xfrm>
              <a:off x="7906633" y="1061958"/>
              <a:ext cx="37833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	</a:t>
              </a:r>
            </a:p>
            <a:p>
              <a:r>
                <a:rPr lang="fr-FR" dirty="0"/>
                <a:t>	 </a:t>
              </a:r>
              <a:r>
                <a:rPr lang="fr-FR" dirty="0">
                  <a:solidFill>
                    <a:schemeClr val="bg1"/>
                  </a:solidFill>
                </a:rPr>
                <a:t>: </a:t>
              </a:r>
              <a:r>
                <a:rPr lang="fr-FR" i="1" dirty="0" err="1">
                  <a:solidFill>
                    <a:schemeClr val="bg1"/>
                  </a:solidFill>
                </a:rPr>
                <a:t>Interstellar</a:t>
              </a:r>
              <a:endParaRPr lang="fr-FR" i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2045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15881014" cy="6891559"/>
            <a:chOff x="0" y="-72342"/>
            <a:chExt cx="5431420" cy="7002684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40474" y="-62615"/>
            <a:ext cx="16939917" cy="7002684"/>
            <a:chOff x="-889321" y="-72342"/>
            <a:chExt cx="5358596" cy="7002684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889321" y="-72342"/>
              <a:ext cx="4757195" cy="700268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85364" y="-72342"/>
            <a:ext cx="18277420" cy="7002684"/>
            <a:chOff x="-1732344" y="-72342"/>
            <a:chExt cx="5416953" cy="7002684"/>
          </a:xfrm>
          <a:solidFill>
            <a:srgbClr val="FBDF95"/>
          </a:solidFill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1" y="328896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42684F7E-B9E0-6040-30BA-CCE1A3CBC6FC}"/>
              </a:ext>
            </a:extLst>
          </p:cNvPr>
          <p:cNvSpPr/>
          <p:nvPr/>
        </p:nvSpPr>
        <p:spPr>
          <a:xfrm>
            <a:off x="599059" y="807407"/>
            <a:ext cx="13485328" cy="122740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0A9EA10E-B243-1C1A-B15A-EA7F3A386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20" y="15353"/>
            <a:ext cx="9401426" cy="703849"/>
          </a:xfrm>
        </p:spPr>
        <p:txBody>
          <a:bodyPr/>
          <a:lstStyle/>
          <a:p>
            <a:r>
              <a:rPr lang="fr-FR" dirty="0">
                <a:solidFill>
                  <a:srgbClr val="5972A2"/>
                </a:solidFill>
                <a:latin typeface="Arial Rounded MT Bold" panose="020F0704030504030204" pitchFamily="34" charset="0"/>
              </a:rPr>
              <a:t>Tâches accomplies :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16A68CA-B81D-A3FE-E1A6-23A2EE743404}"/>
              </a:ext>
            </a:extLst>
          </p:cNvPr>
          <p:cNvSpPr txBox="1"/>
          <p:nvPr/>
        </p:nvSpPr>
        <p:spPr>
          <a:xfrm>
            <a:off x="9983463" y="1144779"/>
            <a:ext cx="3911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Nettoyage de la base </a:t>
            </a:r>
          </a:p>
          <a:p>
            <a:r>
              <a:rPr lang="fr-FR" b="1" dirty="0"/>
              <a:t>de données</a:t>
            </a:r>
          </a:p>
          <a:p>
            <a:endParaRPr lang="fr-FR" dirty="0"/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3CD889D0-908C-BDB5-67B9-C1E7D2F63CC2}"/>
              </a:ext>
            </a:extLst>
          </p:cNvPr>
          <p:cNvGrpSpPr/>
          <p:nvPr/>
        </p:nvGrpSpPr>
        <p:grpSpPr>
          <a:xfrm>
            <a:off x="8179452" y="728929"/>
            <a:ext cx="2121119" cy="1417076"/>
            <a:chOff x="8349461" y="901292"/>
            <a:chExt cx="2562379" cy="1415772"/>
          </a:xfrm>
        </p:grpSpPr>
        <p:sp>
          <p:nvSpPr>
            <p:cNvPr id="31" name="Parallélogramme 30">
              <a:extLst>
                <a:ext uri="{FF2B5EF4-FFF2-40B4-BE49-F238E27FC236}">
                  <a16:creationId xmlns:a16="http://schemas.microsoft.com/office/drawing/2014/main" id="{CC84834E-04A6-25AF-57C0-9FFB67440996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208A3D52-E8C1-0909-0750-992F56DBA364}"/>
                </a:ext>
              </a:extLst>
            </p:cNvPr>
            <p:cNvSpPr txBox="1"/>
            <p:nvPr/>
          </p:nvSpPr>
          <p:spPr>
            <a:xfrm>
              <a:off x="9251973" y="901292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</a:rPr>
                <a:t>1</a:t>
              </a:r>
            </a:p>
          </p:txBody>
        </p:sp>
      </p:grpSp>
      <p:sp>
        <p:nvSpPr>
          <p:cNvPr id="75" name="ZoneTexte 74">
            <a:extLst>
              <a:ext uri="{FF2B5EF4-FFF2-40B4-BE49-F238E27FC236}">
                <a16:creationId xmlns:a16="http://schemas.microsoft.com/office/drawing/2014/main" id="{B2995250-E53E-40B1-2145-AB93006C157F}"/>
              </a:ext>
            </a:extLst>
          </p:cNvPr>
          <p:cNvSpPr txBox="1"/>
          <p:nvPr/>
        </p:nvSpPr>
        <p:spPr>
          <a:xfrm>
            <a:off x="1393661" y="831031"/>
            <a:ext cx="705994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600" dirty="0"/>
              <a:t>Plus de 600 000 films sur la base de données originelle (IMDB), nous sommes passés à une base de données d’environs 12 000 Films en </a:t>
            </a:r>
            <a:r>
              <a:rPr lang="fr-FR" sz="1600" b="1" dirty="0"/>
              <a:t>excluant</a:t>
            </a:r>
            <a:r>
              <a:rPr lang="fr-FR" sz="1600" dirty="0"/>
              <a:t> : </a:t>
            </a:r>
          </a:p>
          <a:p>
            <a:pPr lvl="1"/>
            <a:r>
              <a:rPr lang="fr-FR" sz="1600" dirty="0"/>
              <a:t>(Les films antérieurs à 1980, Les genres </a:t>
            </a:r>
            <a:r>
              <a:rPr lang="fr-FR" sz="1600" dirty="0" err="1"/>
              <a:t>Adult</a:t>
            </a:r>
            <a:r>
              <a:rPr lang="fr-FR" sz="1600" dirty="0"/>
              <a:t>, News, Game-Show, </a:t>
            </a:r>
          </a:p>
          <a:p>
            <a:pPr lvl="1"/>
            <a:r>
              <a:rPr lang="fr-FR" sz="1600" dirty="0"/>
              <a:t>Talk-Show, Vidéo Games, Les films non traduits en français)</a:t>
            </a:r>
          </a:p>
          <a:p>
            <a:endParaRPr lang="fr-FR" dirty="0"/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4AF95335-C81D-1AE7-561A-E6E469C8626C}"/>
              </a:ext>
            </a:extLst>
          </p:cNvPr>
          <p:cNvGrpSpPr/>
          <p:nvPr/>
        </p:nvGrpSpPr>
        <p:grpSpPr>
          <a:xfrm>
            <a:off x="-2926126" y="-62615"/>
            <a:ext cx="5297700" cy="7002684"/>
            <a:chOff x="-2926126" y="-62615"/>
            <a:chExt cx="5297700" cy="7002684"/>
          </a:xfrm>
        </p:grpSpPr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2B082CD1-544E-F767-8752-ACBD65112929}"/>
                </a:ext>
              </a:extLst>
            </p:cNvPr>
            <p:cNvGrpSpPr/>
            <p:nvPr/>
          </p:nvGrpSpPr>
          <p:grpSpPr>
            <a:xfrm>
              <a:off x="-2926126" y="-62615"/>
              <a:ext cx="5297700" cy="7002684"/>
              <a:chOff x="-2482769" y="-76863"/>
              <a:chExt cx="5363419" cy="7002684"/>
            </a:xfrm>
            <a:solidFill>
              <a:schemeClr val="accent2">
                <a:lumMod val="75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Rectangle : coins arrondis 12">
                <a:extLst>
                  <a:ext uri="{FF2B5EF4-FFF2-40B4-BE49-F238E27FC236}">
                    <a16:creationId xmlns:a16="http://schemas.microsoft.com/office/drawing/2014/main" id="{D9A39641-0C73-FBE2-FE1A-315DEC9CCA98}"/>
                  </a:ext>
                </a:extLst>
              </p:cNvPr>
              <p:cNvSpPr/>
              <p:nvPr/>
            </p:nvSpPr>
            <p:spPr>
              <a:xfrm>
                <a:off x="1668202" y="4860834"/>
                <a:ext cx="1212448" cy="1424651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7" name="Rectangle : coins arrondis 6">
                <a:extLst>
                  <a:ext uri="{FF2B5EF4-FFF2-40B4-BE49-F238E27FC236}">
                    <a16:creationId xmlns:a16="http://schemas.microsoft.com/office/drawing/2014/main" id="{BD9D040B-6EFB-888C-9AA0-FCBC960B3A23}"/>
                  </a:ext>
                </a:extLst>
              </p:cNvPr>
              <p:cNvSpPr/>
              <p:nvPr/>
            </p:nvSpPr>
            <p:spPr>
              <a:xfrm>
                <a:off x="-2482769" y="-76863"/>
                <a:ext cx="4757195" cy="7002684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pic>
          <p:nvPicPr>
            <p:cNvPr id="62" name="Image 61" descr="Une image contenant logo&#10;&#10;Description générée automatiquement">
              <a:extLst>
                <a:ext uri="{FF2B5EF4-FFF2-40B4-BE49-F238E27FC236}">
                  <a16:creationId xmlns:a16="http://schemas.microsoft.com/office/drawing/2014/main" id="{B2B13842-076C-37E2-0085-D5A14A24F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40" y="317676"/>
              <a:ext cx="1562044" cy="156204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</p:spTree>
    <p:extLst>
      <p:ext uri="{BB962C8B-B14F-4D97-AF65-F5344CB8AC3E}">
        <p14:creationId xmlns:p14="http://schemas.microsoft.com/office/powerpoint/2010/main" val="176690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15881014" cy="6891559"/>
            <a:chOff x="0" y="-72342"/>
            <a:chExt cx="5431420" cy="7002684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40474" y="-62615"/>
            <a:ext cx="16939917" cy="7002684"/>
            <a:chOff x="-889321" y="-72342"/>
            <a:chExt cx="5358596" cy="7002684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889321" y="-72342"/>
              <a:ext cx="4757195" cy="700268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85364" y="-72342"/>
            <a:ext cx="18277420" cy="7002684"/>
            <a:chOff x="-1732344" y="-72342"/>
            <a:chExt cx="5416953" cy="7002684"/>
          </a:xfrm>
          <a:solidFill>
            <a:srgbClr val="FBDF95"/>
          </a:solidFill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1" y="328896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B829968-C666-7D3D-B27E-8AE1F16BE08C}"/>
              </a:ext>
            </a:extLst>
          </p:cNvPr>
          <p:cNvSpPr/>
          <p:nvPr/>
        </p:nvSpPr>
        <p:spPr>
          <a:xfrm>
            <a:off x="899478" y="2029364"/>
            <a:ext cx="13485328" cy="1227409"/>
          </a:xfrm>
          <a:prstGeom prst="rect">
            <a:avLst/>
          </a:prstGeom>
          <a:solidFill>
            <a:srgbClr val="CC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2684F7E-B9E0-6040-30BA-CCE1A3CBC6FC}"/>
              </a:ext>
            </a:extLst>
          </p:cNvPr>
          <p:cNvSpPr/>
          <p:nvPr/>
        </p:nvSpPr>
        <p:spPr>
          <a:xfrm>
            <a:off x="599059" y="807407"/>
            <a:ext cx="13485328" cy="122740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0A9EA10E-B243-1C1A-B15A-EA7F3A386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20" y="15354"/>
            <a:ext cx="9401426" cy="703849"/>
          </a:xfrm>
        </p:spPr>
        <p:txBody>
          <a:bodyPr/>
          <a:lstStyle/>
          <a:p>
            <a:r>
              <a:rPr lang="fr-FR" dirty="0">
                <a:solidFill>
                  <a:srgbClr val="5972A2"/>
                </a:solidFill>
                <a:latin typeface="Arial Rounded MT Bold" panose="020F0704030504030204" pitchFamily="34" charset="0"/>
              </a:rPr>
              <a:t>Tâches accomplies :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16A68CA-B81D-A3FE-E1A6-23A2EE743404}"/>
              </a:ext>
            </a:extLst>
          </p:cNvPr>
          <p:cNvSpPr txBox="1"/>
          <p:nvPr/>
        </p:nvSpPr>
        <p:spPr>
          <a:xfrm>
            <a:off x="9983463" y="1144779"/>
            <a:ext cx="3911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Nettoyage de la base </a:t>
            </a:r>
          </a:p>
          <a:p>
            <a:r>
              <a:rPr lang="fr-FR" b="1" dirty="0"/>
              <a:t>de données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7A9F05C-BE3F-803D-131A-339F8174C2BF}"/>
              </a:ext>
            </a:extLst>
          </p:cNvPr>
          <p:cNvSpPr txBox="1"/>
          <p:nvPr/>
        </p:nvSpPr>
        <p:spPr>
          <a:xfrm>
            <a:off x="9488513" y="2174368"/>
            <a:ext cx="39112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Analyse exploratoire </a:t>
            </a:r>
          </a:p>
          <a:p>
            <a:r>
              <a:rPr lang="fr-FR" b="1" dirty="0"/>
              <a:t>avec quelques visualisation </a:t>
            </a:r>
          </a:p>
          <a:p>
            <a:r>
              <a:rPr lang="fr-FR" b="1" dirty="0"/>
              <a:t>de données </a:t>
            </a:r>
          </a:p>
          <a:p>
            <a:endParaRPr lang="fr-FR" dirty="0"/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3CD889D0-908C-BDB5-67B9-C1E7D2F63CC2}"/>
              </a:ext>
            </a:extLst>
          </p:cNvPr>
          <p:cNvGrpSpPr/>
          <p:nvPr/>
        </p:nvGrpSpPr>
        <p:grpSpPr>
          <a:xfrm>
            <a:off x="8179452" y="728929"/>
            <a:ext cx="2121119" cy="1417076"/>
            <a:chOff x="8349461" y="901292"/>
            <a:chExt cx="2562379" cy="1415772"/>
          </a:xfrm>
        </p:grpSpPr>
        <p:sp>
          <p:nvSpPr>
            <p:cNvPr id="31" name="Parallélogramme 30">
              <a:extLst>
                <a:ext uri="{FF2B5EF4-FFF2-40B4-BE49-F238E27FC236}">
                  <a16:creationId xmlns:a16="http://schemas.microsoft.com/office/drawing/2014/main" id="{CC84834E-04A6-25AF-57C0-9FFB67440996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208A3D52-E8C1-0909-0750-992F56DBA364}"/>
                </a:ext>
              </a:extLst>
            </p:cNvPr>
            <p:cNvSpPr txBox="1"/>
            <p:nvPr/>
          </p:nvSpPr>
          <p:spPr>
            <a:xfrm>
              <a:off x="9251973" y="901292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</a:rPr>
                <a:t>1</a:t>
              </a: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21FB8EFB-76CA-5BD3-5996-1CD79CB8E5C0}"/>
              </a:ext>
            </a:extLst>
          </p:cNvPr>
          <p:cNvGrpSpPr/>
          <p:nvPr/>
        </p:nvGrpSpPr>
        <p:grpSpPr>
          <a:xfrm>
            <a:off x="7540931" y="1978712"/>
            <a:ext cx="2121119" cy="1417076"/>
            <a:chOff x="8349461" y="916518"/>
            <a:chExt cx="2562379" cy="1415772"/>
          </a:xfrm>
        </p:grpSpPr>
        <p:sp>
          <p:nvSpPr>
            <p:cNvPr id="56" name="Parallélogramme 55">
              <a:extLst>
                <a:ext uri="{FF2B5EF4-FFF2-40B4-BE49-F238E27FC236}">
                  <a16:creationId xmlns:a16="http://schemas.microsoft.com/office/drawing/2014/main" id="{8000A558-A12D-0A6B-66C5-2DEE1470D4EE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304C7D49-77E8-ED48-E10A-2F70AEC75B41}"/>
                </a:ext>
              </a:extLst>
            </p:cNvPr>
            <p:cNvSpPr txBox="1"/>
            <p:nvPr/>
          </p:nvSpPr>
          <p:spPr>
            <a:xfrm>
              <a:off x="9251973" y="916518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rgbClr val="CC99FF"/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rgbClr val="CC99FF"/>
                  </a:solidFill>
                  <a:latin typeface="Tw Cen MT" panose="020B0602020104020603" pitchFamily="34" charset="0"/>
                </a:rPr>
                <a:t>2</a:t>
              </a:r>
            </a:p>
          </p:txBody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4CB25CE5-E54E-59C0-79B8-B8EF40999487}"/>
              </a:ext>
            </a:extLst>
          </p:cNvPr>
          <p:cNvSpPr/>
          <p:nvPr/>
        </p:nvSpPr>
        <p:spPr>
          <a:xfrm>
            <a:off x="1772778" y="1962681"/>
            <a:ext cx="12440751" cy="57478"/>
          </a:xfrm>
          <a:prstGeom prst="rect">
            <a:avLst/>
          </a:prstGeom>
          <a:solidFill>
            <a:srgbClr val="FBDF9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85CB7EF5-3FCC-F56E-A50D-7BF7E47EE47C}"/>
              </a:ext>
            </a:extLst>
          </p:cNvPr>
          <p:cNvSpPr txBox="1"/>
          <p:nvPr/>
        </p:nvSpPr>
        <p:spPr>
          <a:xfrm>
            <a:off x="2060664" y="2204699"/>
            <a:ext cx="54012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Sur une base de données de plus de 60 000 films des années 1934 à 2023, traduits en français, sans les genres cités plus haut</a:t>
            </a:r>
          </a:p>
          <a:p>
            <a:endParaRPr lang="fr-FR" dirty="0"/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4AF95335-C81D-1AE7-561A-E6E469C8626C}"/>
              </a:ext>
            </a:extLst>
          </p:cNvPr>
          <p:cNvGrpSpPr/>
          <p:nvPr/>
        </p:nvGrpSpPr>
        <p:grpSpPr>
          <a:xfrm>
            <a:off x="-2926126" y="-62615"/>
            <a:ext cx="5297700" cy="7002684"/>
            <a:chOff x="-2926126" y="-62615"/>
            <a:chExt cx="5297700" cy="7002684"/>
          </a:xfrm>
        </p:grpSpPr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2B082CD1-544E-F767-8752-ACBD65112929}"/>
                </a:ext>
              </a:extLst>
            </p:cNvPr>
            <p:cNvGrpSpPr/>
            <p:nvPr/>
          </p:nvGrpSpPr>
          <p:grpSpPr>
            <a:xfrm>
              <a:off x="-2926126" y="-62615"/>
              <a:ext cx="5297700" cy="7002684"/>
              <a:chOff x="-2482769" y="-76863"/>
              <a:chExt cx="5363419" cy="7002684"/>
            </a:xfrm>
            <a:solidFill>
              <a:schemeClr val="accent2">
                <a:lumMod val="75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Rectangle : coins arrondis 12">
                <a:extLst>
                  <a:ext uri="{FF2B5EF4-FFF2-40B4-BE49-F238E27FC236}">
                    <a16:creationId xmlns:a16="http://schemas.microsoft.com/office/drawing/2014/main" id="{D9A39641-0C73-FBE2-FE1A-315DEC9CCA98}"/>
                  </a:ext>
                </a:extLst>
              </p:cNvPr>
              <p:cNvSpPr/>
              <p:nvPr/>
            </p:nvSpPr>
            <p:spPr>
              <a:xfrm>
                <a:off x="1668202" y="4860834"/>
                <a:ext cx="1212448" cy="1424651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7" name="Rectangle : coins arrondis 6">
                <a:extLst>
                  <a:ext uri="{FF2B5EF4-FFF2-40B4-BE49-F238E27FC236}">
                    <a16:creationId xmlns:a16="http://schemas.microsoft.com/office/drawing/2014/main" id="{BD9D040B-6EFB-888C-9AA0-FCBC960B3A23}"/>
                  </a:ext>
                </a:extLst>
              </p:cNvPr>
              <p:cNvSpPr/>
              <p:nvPr/>
            </p:nvSpPr>
            <p:spPr>
              <a:xfrm>
                <a:off x="-2482769" y="-76863"/>
                <a:ext cx="4757195" cy="7002684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pic>
          <p:nvPicPr>
            <p:cNvPr id="62" name="Image 61" descr="Une image contenant logo&#10;&#10;Description générée automatiquement">
              <a:extLst>
                <a:ext uri="{FF2B5EF4-FFF2-40B4-BE49-F238E27FC236}">
                  <a16:creationId xmlns:a16="http://schemas.microsoft.com/office/drawing/2014/main" id="{B2B13842-076C-37E2-0085-D5A14A24F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40" y="317676"/>
              <a:ext cx="1562044" cy="156204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6F465818-FDDC-5701-10FF-F2FABA6E0CE0}"/>
              </a:ext>
            </a:extLst>
          </p:cNvPr>
          <p:cNvSpPr txBox="1"/>
          <p:nvPr/>
        </p:nvSpPr>
        <p:spPr>
          <a:xfrm>
            <a:off x="1393661" y="831031"/>
            <a:ext cx="705994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600" dirty="0"/>
              <a:t>Plus de 600 000 films sur la base de données originelle (IMDB), nous sommes passés à une base de données d’environs 12 000 Films en </a:t>
            </a:r>
            <a:r>
              <a:rPr lang="fr-FR" sz="1600" b="1" dirty="0"/>
              <a:t>excluant</a:t>
            </a:r>
            <a:r>
              <a:rPr lang="fr-FR" sz="1600" dirty="0"/>
              <a:t> : </a:t>
            </a:r>
          </a:p>
          <a:p>
            <a:pPr lvl="1"/>
            <a:r>
              <a:rPr lang="fr-FR" sz="1600" dirty="0"/>
              <a:t>(Les films antérieurs à 1980, Les genres </a:t>
            </a:r>
            <a:r>
              <a:rPr lang="fr-FR" sz="1600" dirty="0" err="1"/>
              <a:t>Adult</a:t>
            </a:r>
            <a:r>
              <a:rPr lang="fr-FR" sz="1600" dirty="0"/>
              <a:t>, News, Game-Show, </a:t>
            </a:r>
          </a:p>
          <a:p>
            <a:pPr lvl="1"/>
            <a:r>
              <a:rPr lang="fr-FR" sz="1600" dirty="0"/>
              <a:t>Talk-Show, Vidéo Games, Les films non traduits en français)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4091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15881014" cy="6891559"/>
            <a:chOff x="0" y="-72342"/>
            <a:chExt cx="5431420" cy="7002684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40474" y="-62615"/>
            <a:ext cx="16939917" cy="7002684"/>
            <a:chOff x="-889321" y="-72342"/>
            <a:chExt cx="5358596" cy="7002684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889321" y="-72342"/>
              <a:ext cx="4757195" cy="700268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85364" y="-72342"/>
            <a:ext cx="18277420" cy="7002684"/>
            <a:chOff x="-1732344" y="-72342"/>
            <a:chExt cx="5416953" cy="7002684"/>
          </a:xfrm>
          <a:solidFill>
            <a:srgbClr val="FBDF95"/>
          </a:solidFill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1" y="328896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B829968-C666-7D3D-B27E-8AE1F16BE08C}"/>
              </a:ext>
            </a:extLst>
          </p:cNvPr>
          <p:cNvSpPr/>
          <p:nvPr/>
        </p:nvSpPr>
        <p:spPr>
          <a:xfrm>
            <a:off x="899478" y="2029364"/>
            <a:ext cx="13485328" cy="1227409"/>
          </a:xfrm>
          <a:prstGeom prst="rect">
            <a:avLst/>
          </a:prstGeom>
          <a:solidFill>
            <a:srgbClr val="CC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1ADED41-EA42-0F91-9C90-40EDE0CEEB39}"/>
              </a:ext>
            </a:extLst>
          </p:cNvPr>
          <p:cNvSpPr/>
          <p:nvPr/>
        </p:nvSpPr>
        <p:spPr>
          <a:xfrm>
            <a:off x="915516" y="3254863"/>
            <a:ext cx="13485328" cy="12274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2684F7E-B9E0-6040-30BA-CCE1A3CBC6FC}"/>
              </a:ext>
            </a:extLst>
          </p:cNvPr>
          <p:cNvSpPr/>
          <p:nvPr/>
        </p:nvSpPr>
        <p:spPr>
          <a:xfrm>
            <a:off x="599059" y="807407"/>
            <a:ext cx="13485328" cy="122740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0A9EA10E-B243-1C1A-B15A-EA7F3A386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20" y="15939"/>
            <a:ext cx="9401426" cy="703849"/>
          </a:xfrm>
        </p:spPr>
        <p:txBody>
          <a:bodyPr/>
          <a:lstStyle/>
          <a:p>
            <a:r>
              <a:rPr lang="fr-FR" dirty="0">
                <a:solidFill>
                  <a:srgbClr val="5972A2"/>
                </a:solidFill>
                <a:latin typeface="Arial Rounded MT Bold" panose="020F0704030504030204" pitchFamily="34" charset="0"/>
              </a:rPr>
              <a:t>Tâches accomplies :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16A68CA-B81D-A3FE-E1A6-23A2EE743404}"/>
              </a:ext>
            </a:extLst>
          </p:cNvPr>
          <p:cNvSpPr txBox="1"/>
          <p:nvPr/>
        </p:nvSpPr>
        <p:spPr>
          <a:xfrm>
            <a:off x="9983463" y="1144779"/>
            <a:ext cx="3911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Nettoyage de la base </a:t>
            </a:r>
          </a:p>
          <a:p>
            <a:r>
              <a:rPr lang="fr-FR" b="1" dirty="0"/>
              <a:t>de données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7A9F05C-BE3F-803D-131A-339F8174C2BF}"/>
              </a:ext>
            </a:extLst>
          </p:cNvPr>
          <p:cNvSpPr txBox="1"/>
          <p:nvPr/>
        </p:nvSpPr>
        <p:spPr>
          <a:xfrm>
            <a:off x="9488513" y="2174368"/>
            <a:ext cx="39112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Analyse exploratoire </a:t>
            </a:r>
          </a:p>
          <a:p>
            <a:r>
              <a:rPr lang="fr-FR" b="1" dirty="0"/>
              <a:t>avec quelques visualisation </a:t>
            </a:r>
          </a:p>
          <a:p>
            <a:r>
              <a:rPr lang="fr-FR" b="1" dirty="0"/>
              <a:t>de données </a:t>
            </a:r>
          </a:p>
          <a:p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AFD9A07-8743-ADDD-22CB-45DF7F2C940D}"/>
              </a:ext>
            </a:extLst>
          </p:cNvPr>
          <p:cNvSpPr txBox="1"/>
          <p:nvPr/>
        </p:nvSpPr>
        <p:spPr>
          <a:xfrm>
            <a:off x="8693629" y="3690760"/>
            <a:ext cx="3911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Appréhension de la plateforme</a:t>
            </a:r>
          </a:p>
          <a:p>
            <a:pPr marL="0" indent="0">
              <a:buNone/>
            </a:pPr>
            <a:r>
              <a:rPr lang="fr-FR" dirty="0"/>
              <a:t>	</a:t>
            </a: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3CD889D0-908C-BDB5-67B9-C1E7D2F63CC2}"/>
              </a:ext>
            </a:extLst>
          </p:cNvPr>
          <p:cNvGrpSpPr/>
          <p:nvPr/>
        </p:nvGrpSpPr>
        <p:grpSpPr>
          <a:xfrm>
            <a:off x="8179452" y="728929"/>
            <a:ext cx="2121119" cy="1417076"/>
            <a:chOff x="8349461" y="901292"/>
            <a:chExt cx="2562379" cy="1415772"/>
          </a:xfrm>
        </p:grpSpPr>
        <p:sp>
          <p:nvSpPr>
            <p:cNvPr id="31" name="Parallélogramme 30">
              <a:extLst>
                <a:ext uri="{FF2B5EF4-FFF2-40B4-BE49-F238E27FC236}">
                  <a16:creationId xmlns:a16="http://schemas.microsoft.com/office/drawing/2014/main" id="{CC84834E-04A6-25AF-57C0-9FFB67440996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208A3D52-E8C1-0909-0750-992F56DBA364}"/>
                </a:ext>
              </a:extLst>
            </p:cNvPr>
            <p:cNvSpPr txBox="1"/>
            <p:nvPr/>
          </p:nvSpPr>
          <p:spPr>
            <a:xfrm>
              <a:off x="9251973" y="901292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</a:rPr>
                <a:t>1</a:t>
              </a: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21FB8EFB-76CA-5BD3-5996-1CD79CB8E5C0}"/>
              </a:ext>
            </a:extLst>
          </p:cNvPr>
          <p:cNvGrpSpPr/>
          <p:nvPr/>
        </p:nvGrpSpPr>
        <p:grpSpPr>
          <a:xfrm>
            <a:off x="7540931" y="1978712"/>
            <a:ext cx="2121119" cy="1417076"/>
            <a:chOff x="8349461" y="916518"/>
            <a:chExt cx="2562379" cy="1415772"/>
          </a:xfrm>
        </p:grpSpPr>
        <p:sp>
          <p:nvSpPr>
            <p:cNvPr id="56" name="Parallélogramme 55">
              <a:extLst>
                <a:ext uri="{FF2B5EF4-FFF2-40B4-BE49-F238E27FC236}">
                  <a16:creationId xmlns:a16="http://schemas.microsoft.com/office/drawing/2014/main" id="{8000A558-A12D-0A6B-66C5-2DEE1470D4EE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304C7D49-77E8-ED48-E10A-2F70AEC75B41}"/>
                </a:ext>
              </a:extLst>
            </p:cNvPr>
            <p:cNvSpPr txBox="1"/>
            <p:nvPr/>
          </p:nvSpPr>
          <p:spPr>
            <a:xfrm>
              <a:off x="9251973" y="916518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rgbClr val="CC99FF"/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rgbClr val="CC99FF"/>
                  </a:solidFill>
                  <a:latin typeface="Tw Cen MT" panose="020B0602020104020603" pitchFamily="34" charset="0"/>
                </a:rPr>
                <a:t>2</a:t>
              </a:r>
            </a:p>
          </p:txBody>
        </p:sp>
      </p:grpSp>
      <p:grpSp>
        <p:nvGrpSpPr>
          <p:cNvPr id="61" name="Groupe 60">
            <a:extLst>
              <a:ext uri="{FF2B5EF4-FFF2-40B4-BE49-F238E27FC236}">
                <a16:creationId xmlns:a16="http://schemas.microsoft.com/office/drawing/2014/main" id="{7B1284FF-B841-3E49-7DC9-5150FB18EDE8}"/>
              </a:ext>
            </a:extLst>
          </p:cNvPr>
          <p:cNvGrpSpPr/>
          <p:nvPr/>
        </p:nvGrpSpPr>
        <p:grpSpPr>
          <a:xfrm>
            <a:off x="6896464" y="3176995"/>
            <a:ext cx="2121119" cy="1417076"/>
            <a:chOff x="8349461" y="886066"/>
            <a:chExt cx="2562379" cy="1415772"/>
          </a:xfrm>
        </p:grpSpPr>
        <p:sp>
          <p:nvSpPr>
            <p:cNvPr id="63" name="Parallélogramme 62">
              <a:extLst>
                <a:ext uri="{FF2B5EF4-FFF2-40B4-BE49-F238E27FC236}">
                  <a16:creationId xmlns:a16="http://schemas.microsoft.com/office/drawing/2014/main" id="{1E86EA94-2C2F-0211-93F3-25428B46B9AB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22E71DD0-CF97-0C25-95EF-38FCD18F2884}"/>
                </a:ext>
              </a:extLst>
            </p:cNvPr>
            <p:cNvSpPr txBox="1"/>
            <p:nvPr/>
          </p:nvSpPr>
          <p:spPr>
            <a:xfrm>
              <a:off x="9251973" y="886066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rgbClr val="F8C970"/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rgbClr val="F8C970"/>
                  </a:solidFill>
                  <a:latin typeface="Tw Cen MT" panose="020B0602020104020603" pitchFamily="34" charset="0"/>
                </a:rPr>
                <a:t>3</a:t>
              </a:r>
            </a:p>
          </p:txBody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4CB25CE5-E54E-59C0-79B8-B8EF40999487}"/>
              </a:ext>
            </a:extLst>
          </p:cNvPr>
          <p:cNvSpPr/>
          <p:nvPr/>
        </p:nvSpPr>
        <p:spPr>
          <a:xfrm>
            <a:off x="1772778" y="1962681"/>
            <a:ext cx="12440751" cy="57478"/>
          </a:xfrm>
          <a:prstGeom prst="rect">
            <a:avLst/>
          </a:prstGeom>
          <a:solidFill>
            <a:srgbClr val="FBDF9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690112E-82DC-0967-99B8-6FF39BD62C70}"/>
              </a:ext>
            </a:extLst>
          </p:cNvPr>
          <p:cNvSpPr/>
          <p:nvPr/>
        </p:nvSpPr>
        <p:spPr>
          <a:xfrm>
            <a:off x="1770036" y="3216626"/>
            <a:ext cx="12440751" cy="57478"/>
          </a:xfrm>
          <a:prstGeom prst="rect">
            <a:avLst/>
          </a:prstGeom>
          <a:solidFill>
            <a:srgbClr val="FBDF9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85CB7EF5-3FCC-F56E-A50D-7BF7E47EE47C}"/>
              </a:ext>
            </a:extLst>
          </p:cNvPr>
          <p:cNvSpPr txBox="1"/>
          <p:nvPr/>
        </p:nvSpPr>
        <p:spPr>
          <a:xfrm>
            <a:off x="2060664" y="2204699"/>
            <a:ext cx="54012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Sur une base de données de plus de 60 000 films des années 1934 à 2023, traduits en français, sans les genres cités plus haut</a:t>
            </a:r>
          </a:p>
          <a:p>
            <a:endParaRPr lang="fr-FR" dirty="0"/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D5F3D800-3AB5-9C3A-0EC3-7C560FBC92BE}"/>
              </a:ext>
            </a:extLst>
          </p:cNvPr>
          <p:cNvSpPr txBox="1"/>
          <p:nvPr/>
        </p:nvSpPr>
        <p:spPr>
          <a:xfrm>
            <a:off x="3801639" y="3723486"/>
            <a:ext cx="5401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/>
              <a:t>Streamlit</a:t>
            </a:r>
            <a:endParaRPr lang="fr-FR" sz="1600" dirty="0"/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4AF95335-C81D-1AE7-561A-E6E469C8626C}"/>
              </a:ext>
            </a:extLst>
          </p:cNvPr>
          <p:cNvGrpSpPr/>
          <p:nvPr/>
        </p:nvGrpSpPr>
        <p:grpSpPr>
          <a:xfrm>
            <a:off x="-2926126" y="-62615"/>
            <a:ext cx="5297700" cy="7002684"/>
            <a:chOff x="-2926126" y="-62615"/>
            <a:chExt cx="5297700" cy="7002684"/>
          </a:xfrm>
        </p:grpSpPr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2B082CD1-544E-F767-8752-ACBD65112929}"/>
                </a:ext>
              </a:extLst>
            </p:cNvPr>
            <p:cNvGrpSpPr/>
            <p:nvPr/>
          </p:nvGrpSpPr>
          <p:grpSpPr>
            <a:xfrm>
              <a:off x="-2926126" y="-62615"/>
              <a:ext cx="5297700" cy="7002684"/>
              <a:chOff x="-2482769" y="-76863"/>
              <a:chExt cx="5363419" cy="7002684"/>
            </a:xfrm>
            <a:solidFill>
              <a:schemeClr val="accent2">
                <a:lumMod val="75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Rectangle : coins arrondis 12">
                <a:extLst>
                  <a:ext uri="{FF2B5EF4-FFF2-40B4-BE49-F238E27FC236}">
                    <a16:creationId xmlns:a16="http://schemas.microsoft.com/office/drawing/2014/main" id="{D9A39641-0C73-FBE2-FE1A-315DEC9CCA98}"/>
                  </a:ext>
                </a:extLst>
              </p:cNvPr>
              <p:cNvSpPr/>
              <p:nvPr/>
            </p:nvSpPr>
            <p:spPr>
              <a:xfrm>
                <a:off x="1668202" y="4860834"/>
                <a:ext cx="1212448" cy="1424651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7" name="Rectangle : coins arrondis 6">
                <a:extLst>
                  <a:ext uri="{FF2B5EF4-FFF2-40B4-BE49-F238E27FC236}">
                    <a16:creationId xmlns:a16="http://schemas.microsoft.com/office/drawing/2014/main" id="{BD9D040B-6EFB-888C-9AA0-FCBC960B3A23}"/>
                  </a:ext>
                </a:extLst>
              </p:cNvPr>
              <p:cNvSpPr/>
              <p:nvPr/>
            </p:nvSpPr>
            <p:spPr>
              <a:xfrm>
                <a:off x="-2482769" y="-76863"/>
                <a:ext cx="4757195" cy="7002684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pic>
          <p:nvPicPr>
            <p:cNvPr id="62" name="Image 61" descr="Une image contenant logo&#10;&#10;Description générée automatiquement">
              <a:extLst>
                <a:ext uri="{FF2B5EF4-FFF2-40B4-BE49-F238E27FC236}">
                  <a16:creationId xmlns:a16="http://schemas.microsoft.com/office/drawing/2014/main" id="{B2B13842-076C-37E2-0085-D5A14A24F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40" y="317676"/>
              <a:ext cx="1562044" cy="156204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20" name="ZoneTexte 19">
            <a:extLst>
              <a:ext uri="{FF2B5EF4-FFF2-40B4-BE49-F238E27FC236}">
                <a16:creationId xmlns:a16="http://schemas.microsoft.com/office/drawing/2014/main" id="{3CDC35C4-78BC-07E4-22BC-51D1F9541692}"/>
              </a:ext>
            </a:extLst>
          </p:cNvPr>
          <p:cNvSpPr txBox="1"/>
          <p:nvPr/>
        </p:nvSpPr>
        <p:spPr>
          <a:xfrm>
            <a:off x="1393661" y="831031"/>
            <a:ext cx="705994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600" dirty="0"/>
              <a:t>Plus de 600 000 films sur la base de données originelle (IMDB), nous sommes passés à une base de données d’environs 12 000 Films en </a:t>
            </a:r>
            <a:r>
              <a:rPr lang="fr-FR" sz="1600" b="1" dirty="0"/>
              <a:t>excluant</a:t>
            </a:r>
            <a:r>
              <a:rPr lang="fr-FR" sz="1600" dirty="0"/>
              <a:t> : </a:t>
            </a:r>
          </a:p>
          <a:p>
            <a:pPr lvl="1"/>
            <a:r>
              <a:rPr lang="fr-FR" sz="1600" dirty="0"/>
              <a:t>(Les films antérieurs à 1980, Les genres </a:t>
            </a:r>
            <a:r>
              <a:rPr lang="fr-FR" sz="1600" dirty="0" err="1"/>
              <a:t>Adult</a:t>
            </a:r>
            <a:r>
              <a:rPr lang="fr-FR" sz="1600" dirty="0"/>
              <a:t>, News, Game-Show, </a:t>
            </a:r>
          </a:p>
          <a:p>
            <a:pPr lvl="1"/>
            <a:r>
              <a:rPr lang="fr-FR" sz="1600" dirty="0"/>
              <a:t>Talk-Show, Vidéo Games, Les films non traduits en français)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44148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15881014" cy="6891559"/>
            <a:chOff x="0" y="-72342"/>
            <a:chExt cx="5431420" cy="7002684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40474" y="-62615"/>
            <a:ext cx="16939917" cy="7002684"/>
            <a:chOff x="-889321" y="-72342"/>
            <a:chExt cx="5358596" cy="7002684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889321" y="-72342"/>
              <a:ext cx="4757195" cy="700268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85364" y="-72342"/>
            <a:ext cx="18277420" cy="7002684"/>
            <a:chOff x="-1732344" y="-72342"/>
            <a:chExt cx="5416953" cy="7002684"/>
          </a:xfrm>
          <a:solidFill>
            <a:srgbClr val="FBDF95"/>
          </a:solidFill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1" y="328896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B829968-C666-7D3D-B27E-8AE1F16BE08C}"/>
              </a:ext>
            </a:extLst>
          </p:cNvPr>
          <p:cNvSpPr/>
          <p:nvPr/>
        </p:nvSpPr>
        <p:spPr>
          <a:xfrm>
            <a:off x="899478" y="2029364"/>
            <a:ext cx="13485328" cy="1227409"/>
          </a:xfrm>
          <a:prstGeom prst="rect">
            <a:avLst/>
          </a:prstGeom>
          <a:solidFill>
            <a:srgbClr val="CC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1ADED41-EA42-0F91-9C90-40EDE0CEEB39}"/>
              </a:ext>
            </a:extLst>
          </p:cNvPr>
          <p:cNvSpPr/>
          <p:nvPr/>
        </p:nvSpPr>
        <p:spPr>
          <a:xfrm>
            <a:off x="915516" y="3254863"/>
            <a:ext cx="13485328" cy="12274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1D95E56-BB5E-6768-E9C8-FAC0E6091FF8}"/>
              </a:ext>
            </a:extLst>
          </p:cNvPr>
          <p:cNvSpPr/>
          <p:nvPr/>
        </p:nvSpPr>
        <p:spPr>
          <a:xfrm>
            <a:off x="960518" y="4491742"/>
            <a:ext cx="13485328" cy="122740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2684F7E-B9E0-6040-30BA-CCE1A3CBC6FC}"/>
              </a:ext>
            </a:extLst>
          </p:cNvPr>
          <p:cNvSpPr/>
          <p:nvPr/>
        </p:nvSpPr>
        <p:spPr>
          <a:xfrm>
            <a:off x="599059" y="807407"/>
            <a:ext cx="13485328" cy="122740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0A9EA10E-B243-1C1A-B15A-EA7F3A386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495" y="14829"/>
            <a:ext cx="9401426" cy="703849"/>
          </a:xfrm>
        </p:spPr>
        <p:txBody>
          <a:bodyPr/>
          <a:lstStyle/>
          <a:p>
            <a:r>
              <a:rPr lang="fr-FR" dirty="0">
                <a:solidFill>
                  <a:srgbClr val="5972A2"/>
                </a:solidFill>
                <a:latin typeface="Arial Rounded MT Bold" panose="020F0704030504030204" pitchFamily="34" charset="0"/>
              </a:rPr>
              <a:t>Tâches accomplies :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16A68CA-B81D-A3FE-E1A6-23A2EE743404}"/>
              </a:ext>
            </a:extLst>
          </p:cNvPr>
          <p:cNvSpPr txBox="1"/>
          <p:nvPr/>
        </p:nvSpPr>
        <p:spPr>
          <a:xfrm>
            <a:off x="9983463" y="1144779"/>
            <a:ext cx="3911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Nettoyage de la base </a:t>
            </a:r>
          </a:p>
          <a:p>
            <a:r>
              <a:rPr lang="fr-FR" b="1" dirty="0"/>
              <a:t>de données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7A9F05C-BE3F-803D-131A-339F8174C2BF}"/>
              </a:ext>
            </a:extLst>
          </p:cNvPr>
          <p:cNvSpPr txBox="1"/>
          <p:nvPr/>
        </p:nvSpPr>
        <p:spPr>
          <a:xfrm>
            <a:off x="9488513" y="2174368"/>
            <a:ext cx="39112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Analyse exploratoire </a:t>
            </a:r>
          </a:p>
          <a:p>
            <a:r>
              <a:rPr lang="fr-FR" b="1" dirty="0"/>
              <a:t>avec quelques visualisation </a:t>
            </a:r>
          </a:p>
          <a:p>
            <a:r>
              <a:rPr lang="fr-FR" b="1" dirty="0"/>
              <a:t>de données </a:t>
            </a:r>
          </a:p>
          <a:p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AFD9A07-8743-ADDD-22CB-45DF7F2C940D}"/>
              </a:ext>
            </a:extLst>
          </p:cNvPr>
          <p:cNvSpPr txBox="1"/>
          <p:nvPr/>
        </p:nvSpPr>
        <p:spPr>
          <a:xfrm>
            <a:off x="8693629" y="3690760"/>
            <a:ext cx="3911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Appréhension de la plateforme</a:t>
            </a:r>
          </a:p>
          <a:p>
            <a:pPr marL="0" indent="0">
              <a:buNone/>
            </a:pPr>
            <a:r>
              <a:rPr lang="fr-FR" dirty="0"/>
              <a:t>	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E882B9B-A872-E2AC-B177-B4F6207DDA63}"/>
              </a:ext>
            </a:extLst>
          </p:cNvPr>
          <p:cNvSpPr txBox="1"/>
          <p:nvPr/>
        </p:nvSpPr>
        <p:spPr>
          <a:xfrm>
            <a:off x="8180633" y="4731992"/>
            <a:ext cx="4496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Récupération des affiches de films </a:t>
            </a:r>
          </a:p>
          <a:p>
            <a:r>
              <a:rPr lang="fr-FR" b="1" dirty="0"/>
              <a:t>sur le site IMDB</a:t>
            </a: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3CD889D0-908C-BDB5-67B9-C1E7D2F63CC2}"/>
              </a:ext>
            </a:extLst>
          </p:cNvPr>
          <p:cNvGrpSpPr/>
          <p:nvPr/>
        </p:nvGrpSpPr>
        <p:grpSpPr>
          <a:xfrm>
            <a:off x="8179452" y="728929"/>
            <a:ext cx="2121119" cy="1417076"/>
            <a:chOff x="8349461" y="901292"/>
            <a:chExt cx="2562379" cy="1415772"/>
          </a:xfrm>
        </p:grpSpPr>
        <p:sp>
          <p:nvSpPr>
            <p:cNvPr id="31" name="Parallélogramme 30">
              <a:extLst>
                <a:ext uri="{FF2B5EF4-FFF2-40B4-BE49-F238E27FC236}">
                  <a16:creationId xmlns:a16="http://schemas.microsoft.com/office/drawing/2014/main" id="{CC84834E-04A6-25AF-57C0-9FFB67440996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208A3D52-E8C1-0909-0750-992F56DBA364}"/>
                </a:ext>
              </a:extLst>
            </p:cNvPr>
            <p:cNvSpPr txBox="1"/>
            <p:nvPr/>
          </p:nvSpPr>
          <p:spPr>
            <a:xfrm>
              <a:off x="9251973" y="901292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</a:rPr>
                <a:t>1</a:t>
              </a: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21FB8EFB-76CA-5BD3-5996-1CD79CB8E5C0}"/>
              </a:ext>
            </a:extLst>
          </p:cNvPr>
          <p:cNvGrpSpPr/>
          <p:nvPr/>
        </p:nvGrpSpPr>
        <p:grpSpPr>
          <a:xfrm>
            <a:off x="7540931" y="1978712"/>
            <a:ext cx="2121119" cy="1417076"/>
            <a:chOff x="8349461" y="916518"/>
            <a:chExt cx="2562379" cy="1415772"/>
          </a:xfrm>
        </p:grpSpPr>
        <p:sp>
          <p:nvSpPr>
            <p:cNvPr id="56" name="Parallélogramme 55">
              <a:extLst>
                <a:ext uri="{FF2B5EF4-FFF2-40B4-BE49-F238E27FC236}">
                  <a16:creationId xmlns:a16="http://schemas.microsoft.com/office/drawing/2014/main" id="{8000A558-A12D-0A6B-66C5-2DEE1470D4EE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304C7D49-77E8-ED48-E10A-2F70AEC75B41}"/>
                </a:ext>
              </a:extLst>
            </p:cNvPr>
            <p:cNvSpPr txBox="1"/>
            <p:nvPr/>
          </p:nvSpPr>
          <p:spPr>
            <a:xfrm>
              <a:off x="9251973" y="916518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rgbClr val="CC99FF"/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rgbClr val="CC99FF"/>
                  </a:solidFill>
                  <a:latin typeface="Tw Cen MT" panose="020B0602020104020603" pitchFamily="34" charset="0"/>
                </a:rPr>
                <a:t>2</a:t>
              </a:r>
            </a:p>
          </p:txBody>
        </p:sp>
      </p:grpSp>
      <p:grpSp>
        <p:nvGrpSpPr>
          <p:cNvPr id="58" name="Groupe 57">
            <a:extLst>
              <a:ext uri="{FF2B5EF4-FFF2-40B4-BE49-F238E27FC236}">
                <a16:creationId xmlns:a16="http://schemas.microsoft.com/office/drawing/2014/main" id="{1336D9A2-5494-4FBF-0CAD-EC917C1216BD}"/>
              </a:ext>
            </a:extLst>
          </p:cNvPr>
          <p:cNvGrpSpPr/>
          <p:nvPr/>
        </p:nvGrpSpPr>
        <p:grpSpPr>
          <a:xfrm>
            <a:off x="6259872" y="4415964"/>
            <a:ext cx="2121119" cy="1417076"/>
            <a:chOff x="8349461" y="886066"/>
            <a:chExt cx="2562379" cy="1415772"/>
          </a:xfrm>
        </p:grpSpPr>
        <p:sp>
          <p:nvSpPr>
            <p:cNvPr id="59" name="Parallélogramme 58">
              <a:extLst>
                <a:ext uri="{FF2B5EF4-FFF2-40B4-BE49-F238E27FC236}">
                  <a16:creationId xmlns:a16="http://schemas.microsoft.com/office/drawing/2014/main" id="{3EE4379A-4940-A678-5633-67FA117E4B55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9E37FA9-F07F-0C95-6B8B-00B7D53EF80C}"/>
                </a:ext>
              </a:extLst>
            </p:cNvPr>
            <p:cNvSpPr txBox="1"/>
            <p:nvPr/>
          </p:nvSpPr>
          <p:spPr>
            <a:xfrm>
              <a:off x="9251973" y="886066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Tw Cen MT" panose="020B0602020104020603" pitchFamily="34" charset="0"/>
                </a:rPr>
                <a:t>4</a:t>
              </a:r>
            </a:p>
          </p:txBody>
        </p:sp>
      </p:grpSp>
      <p:grpSp>
        <p:nvGrpSpPr>
          <p:cNvPr id="61" name="Groupe 60">
            <a:extLst>
              <a:ext uri="{FF2B5EF4-FFF2-40B4-BE49-F238E27FC236}">
                <a16:creationId xmlns:a16="http://schemas.microsoft.com/office/drawing/2014/main" id="{7B1284FF-B841-3E49-7DC9-5150FB18EDE8}"/>
              </a:ext>
            </a:extLst>
          </p:cNvPr>
          <p:cNvGrpSpPr/>
          <p:nvPr/>
        </p:nvGrpSpPr>
        <p:grpSpPr>
          <a:xfrm>
            <a:off x="6896464" y="3176995"/>
            <a:ext cx="2121119" cy="1417076"/>
            <a:chOff x="8349461" y="886066"/>
            <a:chExt cx="2562379" cy="1415772"/>
          </a:xfrm>
        </p:grpSpPr>
        <p:sp>
          <p:nvSpPr>
            <p:cNvPr id="63" name="Parallélogramme 62">
              <a:extLst>
                <a:ext uri="{FF2B5EF4-FFF2-40B4-BE49-F238E27FC236}">
                  <a16:creationId xmlns:a16="http://schemas.microsoft.com/office/drawing/2014/main" id="{1E86EA94-2C2F-0211-93F3-25428B46B9AB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22E71DD0-CF97-0C25-95EF-38FCD18F2884}"/>
                </a:ext>
              </a:extLst>
            </p:cNvPr>
            <p:cNvSpPr txBox="1"/>
            <p:nvPr/>
          </p:nvSpPr>
          <p:spPr>
            <a:xfrm>
              <a:off x="9251973" y="886066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rgbClr val="F8C970"/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rgbClr val="F8C970"/>
                  </a:solidFill>
                  <a:latin typeface="Tw Cen MT" panose="020B0602020104020603" pitchFamily="34" charset="0"/>
                </a:rPr>
                <a:t>3</a:t>
              </a:r>
            </a:p>
          </p:txBody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4CB25CE5-E54E-59C0-79B8-B8EF40999487}"/>
              </a:ext>
            </a:extLst>
          </p:cNvPr>
          <p:cNvSpPr/>
          <p:nvPr/>
        </p:nvSpPr>
        <p:spPr>
          <a:xfrm>
            <a:off x="1772778" y="1962681"/>
            <a:ext cx="12440751" cy="57478"/>
          </a:xfrm>
          <a:prstGeom prst="rect">
            <a:avLst/>
          </a:prstGeom>
          <a:solidFill>
            <a:srgbClr val="FBDF9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690112E-82DC-0967-99B8-6FF39BD62C70}"/>
              </a:ext>
            </a:extLst>
          </p:cNvPr>
          <p:cNvSpPr/>
          <p:nvPr/>
        </p:nvSpPr>
        <p:spPr>
          <a:xfrm>
            <a:off x="1770036" y="3216626"/>
            <a:ext cx="12440751" cy="57478"/>
          </a:xfrm>
          <a:prstGeom prst="rect">
            <a:avLst/>
          </a:prstGeom>
          <a:solidFill>
            <a:srgbClr val="FBDF9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1CEAA14-A1CC-2C4E-3E86-391529986F0D}"/>
              </a:ext>
            </a:extLst>
          </p:cNvPr>
          <p:cNvSpPr/>
          <p:nvPr/>
        </p:nvSpPr>
        <p:spPr>
          <a:xfrm>
            <a:off x="1780362" y="4435824"/>
            <a:ext cx="12776803" cy="57600"/>
          </a:xfrm>
          <a:prstGeom prst="rect">
            <a:avLst/>
          </a:prstGeom>
          <a:solidFill>
            <a:srgbClr val="FBDF9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85CB7EF5-3FCC-F56E-A50D-7BF7E47EE47C}"/>
              </a:ext>
            </a:extLst>
          </p:cNvPr>
          <p:cNvSpPr txBox="1"/>
          <p:nvPr/>
        </p:nvSpPr>
        <p:spPr>
          <a:xfrm>
            <a:off x="2060664" y="2204699"/>
            <a:ext cx="54012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Sur une base de données de plus de 60 000 films des années 1934 à 2023, traduits en français, sans les genres cités plus haut</a:t>
            </a:r>
          </a:p>
          <a:p>
            <a:endParaRPr lang="fr-FR" dirty="0"/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D5F3D800-3AB5-9C3A-0EC3-7C560FBC92BE}"/>
              </a:ext>
            </a:extLst>
          </p:cNvPr>
          <p:cNvSpPr txBox="1"/>
          <p:nvPr/>
        </p:nvSpPr>
        <p:spPr>
          <a:xfrm>
            <a:off x="3801639" y="3723486"/>
            <a:ext cx="5401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/>
              <a:t>Streamlit</a:t>
            </a:r>
            <a:endParaRPr lang="fr-FR" sz="1600" dirty="0"/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E37F7A32-9E9D-448D-F83C-31EDB7E765E1}"/>
              </a:ext>
            </a:extLst>
          </p:cNvPr>
          <p:cNvSpPr txBox="1"/>
          <p:nvPr/>
        </p:nvSpPr>
        <p:spPr>
          <a:xfrm>
            <a:off x="2371574" y="4898819"/>
            <a:ext cx="372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Lien : </a:t>
            </a:r>
            <a:r>
              <a:rPr lang="fr-FR" sz="1100" dirty="0"/>
              <a:t>https://colab.research.google.com/drive/1CN5Hzq-_AOAoqk3JSTXF51f_oY1rA2HK#scrollTo=_LzxpRjbk2Yq</a:t>
            </a:r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4AF95335-C81D-1AE7-561A-E6E469C8626C}"/>
              </a:ext>
            </a:extLst>
          </p:cNvPr>
          <p:cNvGrpSpPr/>
          <p:nvPr/>
        </p:nvGrpSpPr>
        <p:grpSpPr>
          <a:xfrm>
            <a:off x="-2926126" y="-62615"/>
            <a:ext cx="5297700" cy="7002684"/>
            <a:chOff x="-2926126" y="-62615"/>
            <a:chExt cx="5297700" cy="7002684"/>
          </a:xfrm>
        </p:grpSpPr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2B082CD1-544E-F767-8752-ACBD65112929}"/>
                </a:ext>
              </a:extLst>
            </p:cNvPr>
            <p:cNvGrpSpPr/>
            <p:nvPr/>
          </p:nvGrpSpPr>
          <p:grpSpPr>
            <a:xfrm>
              <a:off x="-2926126" y="-62615"/>
              <a:ext cx="5297700" cy="7002684"/>
              <a:chOff x="-2482769" y="-76863"/>
              <a:chExt cx="5363419" cy="7002684"/>
            </a:xfrm>
            <a:solidFill>
              <a:schemeClr val="accent2">
                <a:lumMod val="75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Rectangle : coins arrondis 12">
                <a:extLst>
                  <a:ext uri="{FF2B5EF4-FFF2-40B4-BE49-F238E27FC236}">
                    <a16:creationId xmlns:a16="http://schemas.microsoft.com/office/drawing/2014/main" id="{D9A39641-0C73-FBE2-FE1A-315DEC9CCA98}"/>
                  </a:ext>
                </a:extLst>
              </p:cNvPr>
              <p:cNvSpPr/>
              <p:nvPr/>
            </p:nvSpPr>
            <p:spPr>
              <a:xfrm>
                <a:off x="1668202" y="4860834"/>
                <a:ext cx="1212448" cy="1424651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7" name="Rectangle : coins arrondis 6">
                <a:extLst>
                  <a:ext uri="{FF2B5EF4-FFF2-40B4-BE49-F238E27FC236}">
                    <a16:creationId xmlns:a16="http://schemas.microsoft.com/office/drawing/2014/main" id="{BD9D040B-6EFB-888C-9AA0-FCBC960B3A23}"/>
                  </a:ext>
                </a:extLst>
              </p:cNvPr>
              <p:cNvSpPr/>
              <p:nvPr/>
            </p:nvSpPr>
            <p:spPr>
              <a:xfrm>
                <a:off x="-2482769" y="-76863"/>
                <a:ext cx="4757195" cy="7002684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pic>
          <p:nvPicPr>
            <p:cNvPr id="62" name="Image 61" descr="Une image contenant logo&#10;&#10;Description générée automatiquement">
              <a:extLst>
                <a:ext uri="{FF2B5EF4-FFF2-40B4-BE49-F238E27FC236}">
                  <a16:creationId xmlns:a16="http://schemas.microsoft.com/office/drawing/2014/main" id="{B2B13842-076C-37E2-0085-D5A14A24F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40" y="317676"/>
              <a:ext cx="1562044" cy="156204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21" name="ZoneTexte 20">
            <a:extLst>
              <a:ext uri="{FF2B5EF4-FFF2-40B4-BE49-F238E27FC236}">
                <a16:creationId xmlns:a16="http://schemas.microsoft.com/office/drawing/2014/main" id="{283BC368-1298-537F-30C4-0A825914BF9A}"/>
              </a:ext>
            </a:extLst>
          </p:cNvPr>
          <p:cNvSpPr txBox="1"/>
          <p:nvPr/>
        </p:nvSpPr>
        <p:spPr>
          <a:xfrm>
            <a:off x="1393661" y="831031"/>
            <a:ext cx="705994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600" dirty="0"/>
              <a:t>Plus de 600 000 films sur la base de données originelle (IMDB), nous sommes passés à une base de données d’environs 12 000 Films en </a:t>
            </a:r>
            <a:r>
              <a:rPr lang="fr-FR" sz="1600" b="1" dirty="0"/>
              <a:t>excluant</a:t>
            </a:r>
            <a:r>
              <a:rPr lang="fr-FR" sz="1600" dirty="0"/>
              <a:t> : </a:t>
            </a:r>
          </a:p>
          <a:p>
            <a:pPr lvl="1"/>
            <a:r>
              <a:rPr lang="fr-FR" sz="1600" dirty="0"/>
              <a:t>(Les films antérieurs à 1980, Les genres </a:t>
            </a:r>
            <a:r>
              <a:rPr lang="fr-FR" sz="1600" dirty="0" err="1"/>
              <a:t>Adult</a:t>
            </a:r>
            <a:r>
              <a:rPr lang="fr-FR" sz="1600" dirty="0"/>
              <a:t>, News, Game-Show, </a:t>
            </a:r>
          </a:p>
          <a:p>
            <a:pPr lvl="1"/>
            <a:r>
              <a:rPr lang="fr-FR" sz="1600" dirty="0"/>
              <a:t>Talk-Show, Vidéo Games, Les films non traduits en français)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3800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15881014" cy="6891559"/>
            <a:chOff x="0" y="-72342"/>
            <a:chExt cx="5431420" cy="7002684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40474" y="-62615"/>
            <a:ext cx="16939917" cy="7002684"/>
            <a:chOff x="-889321" y="-72342"/>
            <a:chExt cx="5358596" cy="7002684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889321" y="-72342"/>
              <a:ext cx="4757195" cy="700268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85364" y="-72342"/>
            <a:ext cx="18277420" cy="7002684"/>
            <a:chOff x="-1732344" y="-72342"/>
            <a:chExt cx="5416953" cy="7002684"/>
          </a:xfrm>
          <a:solidFill>
            <a:srgbClr val="FBDF95"/>
          </a:solidFill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1" y="328896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B829968-C666-7D3D-B27E-8AE1F16BE08C}"/>
              </a:ext>
            </a:extLst>
          </p:cNvPr>
          <p:cNvSpPr/>
          <p:nvPr/>
        </p:nvSpPr>
        <p:spPr>
          <a:xfrm>
            <a:off x="899478" y="2029364"/>
            <a:ext cx="13485328" cy="1227409"/>
          </a:xfrm>
          <a:prstGeom prst="rect">
            <a:avLst/>
          </a:prstGeom>
          <a:solidFill>
            <a:srgbClr val="CC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1ADED41-EA42-0F91-9C90-40EDE0CEEB39}"/>
              </a:ext>
            </a:extLst>
          </p:cNvPr>
          <p:cNvSpPr/>
          <p:nvPr/>
        </p:nvSpPr>
        <p:spPr>
          <a:xfrm>
            <a:off x="915516" y="3254863"/>
            <a:ext cx="13485328" cy="1227409"/>
          </a:xfrm>
          <a:prstGeom prst="rect">
            <a:avLst/>
          </a:prstGeom>
          <a:solidFill>
            <a:srgbClr val="F1C5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1D95E56-BB5E-6768-E9C8-FAC0E6091FF8}"/>
              </a:ext>
            </a:extLst>
          </p:cNvPr>
          <p:cNvSpPr/>
          <p:nvPr/>
        </p:nvSpPr>
        <p:spPr>
          <a:xfrm>
            <a:off x="960518" y="4491742"/>
            <a:ext cx="13485328" cy="122740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C7F08EB-819E-48CF-D4C1-D35FB82F355C}"/>
              </a:ext>
            </a:extLst>
          </p:cNvPr>
          <p:cNvSpPr/>
          <p:nvPr/>
        </p:nvSpPr>
        <p:spPr>
          <a:xfrm>
            <a:off x="944245" y="5712660"/>
            <a:ext cx="13485328" cy="1227409"/>
          </a:xfrm>
          <a:prstGeom prst="rect">
            <a:avLst/>
          </a:prstGeom>
          <a:solidFill>
            <a:srgbClr val="D125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2684F7E-B9E0-6040-30BA-CCE1A3CBC6FC}"/>
              </a:ext>
            </a:extLst>
          </p:cNvPr>
          <p:cNvSpPr/>
          <p:nvPr/>
        </p:nvSpPr>
        <p:spPr>
          <a:xfrm>
            <a:off x="599059" y="807407"/>
            <a:ext cx="13485328" cy="122740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4AF95335-C81D-1AE7-561A-E6E469C8626C}"/>
              </a:ext>
            </a:extLst>
          </p:cNvPr>
          <p:cNvGrpSpPr/>
          <p:nvPr/>
        </p:nvGrpSpPr>
        <p:grpSpPr>
          <a:xfrm>
            <a:off x="-2926126" y="-62615"/>
            <a:ext cx="5297700" cy="7002684"/>
            <a:chOff x="-2926126" y="-62615"/>
            <a:chExt cx="5297700" cy="7002684"/>
          </a:xfrm>
        </p:grpSpPr>
        <p:grpSp>
          <p:nvGrpSpPr>
            <p:cNvPr id="16" name="Groupe 15">
              <a:extLst>
                <a:ext uri="{FF2B5EF4-FFF2-40B4-BE49-F238E27FC236}">
                  <a16:creationId xmlns:a16="http://schemas.microsoft.com/office/drawing/2014/main" id="{2B082CD1-544E-F767-8752-ACBD65112929}"/>
                </a:ext>
              </a:extLst>
            </p:cNvPr>
            <p:cNvGrpSpPr/>
            <p:nvPr/>
          </p:nvGrpSpPr>
          <p:grpSpPr>
            <a:xfrm>
              <a:off x="-2926126" y="-62615"/>
              <a:ext cx="5297700" cy="7002684"/>
              <a:chOff x="-2482769" y="-76863"/>
              <a:chExt cx="5363419" cy="7002684"/>
            </a:xfrm>
            <a:solidFill>
              <a:schemeClr val="accent2">
                <a:lumMod val="75000"/>
              </a:schemeClr>
            </a:solidFill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13" name="Rectangle : coins arrondis 12">
                <a:extLst>
                  <a:ext uri="{FF2B5EF4-FFF2-40B4-BE49-F238E27FC236}">
                    <a16:creationId xmlns:a16="http://schemas.microsoft.com/office/drawing/2014/main" id="{D9A39641-0C73-FBE2-FE1A-315DEC9CCA98}"/>
                  </a:ext>
                </a:extLst>
              </p:cNvPr>
              <p:cNvSpPr/>
              <p:nvPr/>
            </p:nvSpPr>
            <p:spPr>
              <a:xfrm>
                <a:off x="1668202" y="4860834"/>
                <a:ext cx="1212448" cy="1424651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7" name="Rectangle : coins arrondis 6">
                <a:extLst>
                  <a:ext uri="{FF2B5EF4-FFF2-40B4-BE49-F238E27FC236}">
                    <a16:creationId xmlns:a16="http://schemas.microsoft.com/office/drawing/2014/main" id="{BD9D040B-6EFB-888C-9AA0-FCBC960B3A23}"/>
                  </a:ext>
                </a:extLst>
              </p:cNvPr>
              <p:cNvSpPr/>
              <p:nvPr/>
            </p:nvSpPr>
            <p:spPr>
              <a:xfrm>
                <a:off x="-2482769" y="-76863"/>
                <a:ext cx="4757195" cy="7002684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pic>
          <p:nvPicPr>
            <p:cNvPr id="62" name="Image 61" descr="Une image contenant logo&#10;&#10;Description générée automatiquement">
              <a:extLst>
                <a:ext uri="{FF2B5EF4-FFF2-40B4-BE49-F238E27FC236}">
                  <a16:creationId xmlns:a16="http://schemas.microsoft.com/office/drawing/2014/main" id="{B2B13842-076C-37E2-0085-D5A14A24F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840" y="317676"/>
              <a:ext cx="1562044" cy="1562044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</p:pic>
      </p:grpSp>
      <p:sp>
        <p:nvSpPr>
          <p:cNvPr id="8" name="Titre 1">
            <a:extLst>
              <a:ext uri="{FF2B5EF4-FFF2-40B4-BE49-F238E27FC236}">
                <a16:creationId xmlns:a16="http://schemas.microsoft.com/office/drawing/2014/main" id="{0A9EA10E-B243-1C1A-B15A-EA7F3A386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3186" y="15509"/>
            <a:ext cx="9401426" cy="703849"/>
          </a:xfrm>
        </p:spPr>
        <p:txBody>
          <a:bodyPr/>
          <a:lstStyle/>
          <a:p>
            <a:r>
              <a:rPr lang="fr-FR" dirty="0">
                <a:solidFill>
                  <a:srgbClr val="5972A2"/>
                </a:solidFill>
                <a:latin typeface="Arial Rounded MT Bold" panose="020F0704030504030204" pitchFamily="34" charset="0"/>
              </a:rPr>
              <a:t>Tâches accomplies :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16A68CA-B81D-A3FE-E1A6-23A2EE743404}"/>
              </a:ext>
            </a:extLst>
          </p:cNvPr>
          <p:cNvSpPr txBox="1"/>
          <p:nvPr/>
        </p:nvSpPr>
        <p:spPr>
          <a:xfrm>
            <a:off x="9983463" y="1144779"/>
            <a:ext cx="3911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Nettoyage de la base </a:t>
            </a:r>
          </a:p>
          <a:p>
            <a:r>
              <a:rPr lang="fr-FR" b="1" dirty="0"/>
              <a:t>de données</a:t>
            </a:r>
          </a:p>
          <a:p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87A9F05C-BE3F-803D-131A-339F8174C2BF}"/>
              </a:ext>
            </a:extLst>
          </p:cNvPr>
          <p:cNvSpPr txBox="1"/>
          <p:nvPr/>
        </p:nvSpPr>
        <p:spPr>
          <a:xfrm>
            <a:off x="9488513" y="2174368"/>
            <a:ext cx="39112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Analyse exploratoire </a:t>
            </a:r>
          </a:p>
          <a:p>
            <a:r>
              <a:rPr lang="fr-FR" b="1" dirty="0"/>
              <a:t>avec quelques visualisation </a:t>
            </a:r>
          </a:p>
          <a:p>
            <a:r>
              <a:rPr lang="fr-FR" b="1" dirty="0"/>
              <a:t>de données </a:t>
            </a:r>
          </a:p>
          <a:p>
            <a:endParaRPr lang="fr-FR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9AFD9A07-8743-ADDD-22CB-45DF7F2C940D}"/>
              </a:ext>
            </a:extLst>
          </p:cNvPr>
          <p:cNvSpPr txBox="1"/>
          <p:nvPr/>
        </p:nvSpPr>
        <p:spPr>
          <a:xfrm>
            <a:off x="8693629" y="3690760"/>
            <a:ext cx="3911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Appréhension de la plateforme</a:t>
            </a:r>
          </a:p>
          <a:p>
            <a:pPr marL="0" indent="0">
              <a:buNone/>
            </a:pPr>
            <a:r>
              <a:rPr lang="fr-FR" dirty="0"/>
              <a:t>	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E882B9B-A872-E2AC-B177-B4F6207DDA63}"/>
              </a:ext>
            </a:extLst>
          </p:cNvPr>
          <p:cNvSpPr txBox="1"/>
          <p:nvPr/>
        </p:nvSpPr>
        <p:spPr>
          <a:xfrm>
            <a:off x="8179452" y="4769412"/>
            <a:ext cx="44963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Récupération des affiches de films </a:t>
            </a:r>
          </a:p>
          <a:p>
            <a:r>
              <a:rPr lang="fr-FR" b="1" dirty="0"/>
              <a:t>sur le site IMDB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29A02CD3-244E-5B0B-7AF7-143ECDAC1C09}"/>
              </a:ext>
            </a:extLst>
          </p:cNvPr>
          <p:cNvSpPr txBox="1"/>
          <p:nvPr/>
        </p:nvSpPr>
        <p:spPr>
          <a:xfrm>
            <a:off x="7567125" y="6203723"/>
            <a:ext cx="4788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Création d’un Algorithme de recommandation</a:t>
            </a:r>
            <a:endParaRPr lang="fr-FR" dirty="0"/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3CD889D0-908C-BDB5-67B9-C1E7D2F63CC2}"/>
              </a:ext>
            </a:extLst>
          </p:cNvPr>
          <p:cNvGrpSpPr/>
          <p:nvPr/>
        </p:nvGrpSpPr>
        <p:grpSpPr>
          <a:xfrm>
            <a:off x="8179452" y="728929"/>
            <a:ext cx="2121119" cy="1417076"/>
            <a:chOff x="8349461" y="901292"/>
            <a:chExt cx="2562379" cy="1415772"/>
          </a:xfrm>
        </p:grpSpPr>
        <p:sp>
          <p:nvSpPr>
            <p:cNvPr id="31" name="Parallélogramme 30">
              <a:extLst>
                <a:ext uri="{FF2B5EF4-FFF2-40B4-BE49-F238E27FC236}">
                  <a16:creationId xmlns:a16="http://schemas.microsoft.com/office/drawing/2014/main" id="{CC84834E-04A6-25AF-57C0-9FFB67440996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208A3D52-E8C1-0909-0750-992F56DBA364}"/>
                </a:ext>
              </a:extLst>
            </p:cNvPr>
            <p:cNvSpPr txBox="1"/>
            <p:nvPr/>
          </p:nvSpPr>
          <p:spPr>
            <a:xfrm>
              <a:off x="9251973" y="901292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w Cen MT" panose="020B0602020104020603" pitchFamily="34" charset="0"/>
                </a:rPr>
                <a:t>1</a:t>
              </a:r>
            </a:p>
          </p:txBody>
        </p:sp>
      </p:grpSp>
      <p:grpSp>
        <p:nvGrpSpPr>
          <p:cNvPr id="55" name="Groupe 54">
            <a:extLst>
              <a:ext uri="{FF2B5EF4-FFF2-40B4-BE49-F238E27FC236}">
                <a16:creationId xmlns:a16="http://schemas.microsoft.com/office/drawing/2014/main" id="{21FB8EFB-76CA-5BD3-5996-1CD79CB8E5C0}"/>
              </a:ext>
            </a:extLst>
          </p:cNvPr>
          <p:cNvGrpSpPr/>
          <p:nvPr/>
        </p:nvGrpSpPr>
        <p:grpSpPr>
          <a:xfrm>
            <a:off x="7540931" y="1978712"/>
            <a:ext cx="2121119" cy="1417076"/>
            <a:chOff x="8349461" y="916518"/>
            <a:chExt cx="2562379" cy="1415772"/>
          </a:xfrm>
        </p:grpSpPr>
        <p:sp>
          <p:nvSpPr>
            <p:cNvPr id="56" name="Parallélogramme 55">
              <a:extLst>
                <a:ext uri="{FF2B5EF4-FFF2-40B4-BE49-F238E27FC236}">
                  <a16:creationId xmlns:a16="http://schemas.microsoft.com/office/drawing/2014/main" id="{8000A558-A12D-0A6B-66C5-2DEE1470D4EE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57" name="ZoneTexte 56">
              <a:extLst>
                <a:ext uri="{FF2B5EF4-FFF2-40B4-BE49-F238E27FC236}">
                  <a16:creationId xmlns:a16="http://schemas.microsoft.com/office/drawing/2014/main" id="{304C7D49-77E8-ED48-E10A-2F70AEC75B41}"/>
                </a:ext>
              </a:extLst>
            </p:cNvPr>
            <p:cNvSpPr txBox="1"/>
            <p:nvPr/>
          </p:nvSpPr>
          <p:spPr>
            <a:xfrm>
              <a:off x="9251973" y="916518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rgbClr val="CC99FF"/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rgbClr val="CC99FF"/>
                  </a:solidFill>
                  <a:latin typeface="Tw Cen MT" panose="020B0602020104020603" pitchFamily="34" charset="0"/>
                </a:rPr>
                <a:t>2</a:t>
              </a:r>
            </a:p>
          </p:txBody>
        </p:sp>
      </p:grpSp>
      <p:grpSp>
        <p:nvGrpSpPr>
          <p:cNvPr id="58" name="Groupe 57">
            <a:extLst>
              <a:ext uri="{FF2B5EF4-FFF2-40B4-BE49-F238E27FC236}">
                <a16:creationId xmlns:a16="http://schemas.microsoft.com/office/drawing/2014/main" id="{1336D9A2-5494-4FBF-0CAD-EC917C1216BD}"/>
              </a:ext>
            </a:extLst>
          </p:cNvPr>
          <p:cNvGrpSpPr/>
          <p:nvPr/>
        </p:nvGrpSpPr>
        <p:grpSpPr>
          <a:xfrm>
            <a:off x="6259872" y="4415964"/>
            <a:ext cx="2121119" cy="1417076"/>
            <a:chOff x="8349461" y="886066"/>
            <a:chExt cx="2562379" cy="1415772"/>
          </a:xfrm>
        </p:grpSpPr>
        <p:sp>
          <p:nvSpPr>
            <p:cNvPr id="59" name="Parallélogramme 58">
              <a:extLst>
                <a:ext uri="{FF2B5EF4-FFF2-40B4-BE49-F238E27FC236}">
                  <a16:creationId xmlns:a16="http://schemas.microsoft.com/office/drawing/2014/main" id="{3EE4379A-4940-A678-5633-67FA117E4B55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69E37FA9-F07F-0C95-6B8B-00B7D53EF80C}"/>
                </a:ext>
              </a:extLst>
            </p:cNvPr>
            <p:cNvSpPr txBox="1"/>
            <p:nvPr/>
          </p:nvSpPr>
          <p:spPr>
            <a:xfrm>
              <a:off x="9251973" y="886066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Tw Cen MT" panose="020B0602020104020603" pitchFamily="34" charset="0"/>
                </a:rPr>
                <a:t>4</a:t>
              </a:r>
            </a:p>
          </p:txBody>
        </p:sp>
      </p:grpSp>
      <p:grpSp>
        <p:nvGrpSpPr>
          <p:cNvPr id="61" name="Groupe 60">
            <a:extLst>
              <a:ext uri="{FF2B5EF4-FFF2-40B4-BE49-F238E27FC236}">
                <a16:creationId xmlns:a16="http://schemas.microsoft.com/office/drawing/2014/main" id="{7B1284FF-B841-3E49-7DC9-5150FB18EDE8}"/>
              </a:ext>
            </a:extLst>
          </p:cNvPr>
          <p:cNvGrpSpPr/>
          <p:nvPr/>
        </p:nvGrpSpPr>
        <p:grpSpPr>
          <a:xfrm>
            <a:off x="6896464" y="3176995"/>
            <a:ext cx="2121119" cy="1417076"/>
            <a:chOff x="8349461" y="886066"/>
            <a:chExt cx="2562379" cy="1415772"/>
          </a:xfrm>
        </p:grpSpPr>
        <p:sp>
          <p:nvSpPr>
            <p:cNvPr id="63" name="Parallélogramme 62">
              <a:extLst>
                <a:ext uri="{FF2B5EF4-FFF2-40B4-BE49-F238E27FC236}">
                  <a16:creationId xmlns:a16="http://schemas.microsoft.com/office/drawing/2014/main" id="{1E86EA94-2C2F-0211-93F3-25428B46B9AB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22E71DD0-CF97-0C25-95EF-38FCD18F2884}"/>
                </a:ext>
              </a:extLst>
            </p:cNvPr>
            <p:cNvSpPr txBox="1"/>
            <p:nvPr/>
          </p:nvSpPr>
          <p:spPr>
            <a:xfrm>
              <a:off x="9251973" y="886066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rgbClr val="F1C575"/>
                  </a:solidFill>
                  <a:latin typeface="Tw Cen MT" panose="020B0602020104020603" pitchFamily="34" charset="0"/>
                </a:rPr>
                <a:t>Etape</a:t>
              </a:r>
              <a:r>
                <a:rPr lang="fr-FR" sz="3200" b="1" i="1" dirty="0">
                  <a:solidFill>
                    <a:srgbClr val="F8C970"/>
                  </a:solidFill>
                  <a:latin typeface="Tw Cen MT" panose="020B0602020104020603" pitchFamily="34" charset="0"/>
                </a:rPr>
                <a:t> </a:t>
              </a:r>
            </a:p>
            <a:p>
              <a:r>
                <a:rPr lang="fr-FR" sz="5400" b="1" i="1" dirty="0">
                  <a:solidFill>
                    <a:srgbClr val="F8C970"/>
                  </a:solidFill>
                  <a:latin typeface="Tw Cen MT" panose="020B0602020104020603" pitchFamily="34" charset="0"/>
                </a:rPr>
                <a:t>3</a:t>
              </a:r>
            </a:p>
          </p:txBody>
        </p:sp>
      </p:grpSp>
      <p:grpSp>
        <p:nvGrpSpPr>
          <p:cNvPr id="65" name="Groupe 64">
            <a:extLst>
              <a:ext uri="{FF2B5EF4-FFF2-40B4-BE49-F238E27FC236}">
                <a16:creationId xmlns:a16="http://schemas.microsoft.com/office/drawing/2014/main" id="{D80CCA07-DEFB-9768-FC82-7AF5DA5D842D}"/>
              </a:ext>
            </a:extLst>
          </p:cNvPr>
          <p:cNvGrpSpPr/>
          <p:nvPr/>
        </p:nvGrpSpPr>
        <p:grpSpPr>
          <a:xfrm>
            <a:off x="5620529" y="5682540"/>
            <a:ext cx="2121119" cy="1417076"/>
            <a:chOff x="8349461" y="916518"/>
            <a:chExt cx="2562379" cy="1415772"/>
          </a:xfrm>
        </p:grpSpPr>
        <p:sp>
          <p:nvSpPr>
            <p:cNvPr id="66" name="Parallélogramme 65">
              <a:extLst>
                <a:ext uri="{FF2B5EF4-FFF2-40B4-BE49-F238E27FC236}">
                  <a16:creationId xmlns:a16="http://schemas.microsoft.com/office/drawing/2014/main" id="{9C935008-D9DA-D364-767D-7775C3332BB0}"/>
                </a:ext>
              </a:extLst>
            </p:cNvPr>
            <p:cNvSpPr/>
            <p:nvPr/>
          </p:nvSpPr>
          <p:spPr>
            <a:xfrm>
              <a:off x="8349461" y="962941"/>
              <a:ext cx="2562379" cy="1231623"/>
            </a:xfrm>
            <a:prstGeom prst="parallelogram">
              <a:avLst>
                <a:gd name="adj" fmla="val 51464"/>
              </a:avLst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CDD7E08B-6330-4442-D09E-150E9215E24D}"/>
                </a:ext>
              </a:extLst>
            </p:cNvPr>
            <p:cNvSpPr txBox="1"/>
            <p:nvPr/>
          </p:nvSpPr>
          <p:spPr>
            <a:xfrm>
              <a:off x="9251973" y="916518"/>
              <a:ext cx="1298049" cy="14157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i="1" dirty="0">
                  <a:solidFill>
                    <a:srgbClr val="D125A8"/>
                  </a:solidFill>
                  <a:latin typeface="Tw Cen MT" panose="020B0602020104020603" pitchFamily="34" charset="0"/>
                </a:rPr>
                <a:t>Etape </a:t>
              </a:r>
            </a:p>
            <a:p>
              <a:r>
                <a:rPr lang="fr-FR" sz="5400" b="1" i="1" dirty="0">
                  <a:solidFill>
                    <a:srgbClr val="D125A8"/>
                  </a:solidFill>
                  <a:latin typeface="Tw Cen MT" panose="020B0602020104020603" pitchFamily="34" charset="0"/>
                </a:rPr>
                <a:t>5</a:t>
              </a:r>
            </a:p>
          </p:txBody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4CB25CE5-E54E-59C0-79B8-B8EF40999487}"/>
              </a:ext>
            </a:extLst>
          </p:cNvPr>
          <p:cNvSpPr/>
          <p:nvPr/>
        </p:nvSpPr>
        <p:spPr>
          <a:xfrm>
            <a:off x="1772778" y="1962681"/>
            <a:ext cx="12440751" cy="57478"/>
          </a:xfrm>
          <a:prstGeom prst="rect">
            <a:avLst/>
          </a:prstGeom>
          <a:solidFill>
            <a:srgbClr val="FBDF9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690112E-82DC-0967-99B8-6FF39BD62C70}"/>
              </a:ext>
            </a:extLst>
          </p:cNvPr>
          <p:cNvSpPr/>
          <p:nvPr/>
        </p:nvSpPr>
        <p:spPr>
          <a:xfrm>
            <a:off x="1770036" y="3216626"/>
            <a:ext cx="12440751" cy="57478"/>
          </a:xfrm>
          <a:prstGeom prst="rect">
            <a:avLst/>
          </a:prstGeom>
          <a:solidFill>
            <a:srgbClr val="FBDF9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1CEAA14-A1CC-2C4E-3E86-391529986F0D}"/>
              </a:ext>
            </a:extLst>
          </p:cNvPr>
          <p:cNvSpPr/>
          <p:nvPr/>
        </p:nvSpPr>
        <p:spPr>
          <a:xfrm>
            <a:off x="1780362" y="4435824"/>
            <a:ext cx="12776803" cy="57600"/>
          </a:xfrm>
          <a:prstGeom prst="rect">
            <a:avLst/>
          </a:prstGeom>
          <a:solidFill>
            <a:srgbClr val="FBDF9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E151B23-30F9-5F94-DEBF-BD769C71000C}"/>
              </a:ext>
            </a:extLst>
          </p:cNvPr>
          <p:cNvSpPr/>
          <p:nvPr/>
        </p:nvSpPr>
        <p:spPr>
          <a:xfrm>
            <a:off x="2377857" y="5689701"/>
            <a:ext cx="12065394" cy="57600"/>
          </a:xfrm>
          <a:prstGeom prst="rect">
            <a:avLst/>
          </a:prstGeom>
          <a:solidFill>
            <a:srgbClr val="FBDF9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85CB7EF5-3FCC-F56E-A50D-7BF7E47EE47C}"/>
              </a:ext>
            </a:extLst>
          </p:cNvPr>
          <p:cNvSpPr txBox="1"/>
          <p:nvPr/>
        </p:nvSpPr>
        <p:spPr>
          <a:xfrm>
            <a:off x="2060664" y="2204699"/>
            <a:ext cx="54012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Sur une base de données de plus de 60 000 films des années 1934 à 2023, traduits en français, sans les genres cités plus haut</a:t>
            </a:r>
          </a:p>
          <a:p>
            <a:endParaRPr lang="fr-FR" dirty="0"/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D5F3D800-3AB5-9C3A-0EC3-7C560FBC92BE}"/>
              </a:ext>
            </a:extLst>
          </p:cNvPr>
          <p:cNvSpPr txBox="1"/>
          <p:nvPr/>
        </p:nvSpPr>
        <p:spPr>
          <a:xfrm>
            <a:off x="3801640" y="3723486"/>
            <a:ext cx="1054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err="1"/>
              <a:t>Streamlit</a:t>
            </a:r>
            <a:endParaRPr lang="fr-FR" sz="1600" dirty="0"/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E37F7A32-9E9D-448D-F83C-31EDB7E765E1}"/>
              </a:ext>
            </a:extLst>
          </p:cNvPr>
          <p:cNvSpPr txBox="1"/>
          <p:nvPr/>
        </p:nvSpPr>
        <p:spPr>
          <a:xfrm>
            <a:off x="2371574" y="4898819"/>
            <a:ext cx="372442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Lien : </a:t>
            </a:r>
            <a:r>
              <a:rPr lang="fr-FR" sz="1100" dirty="0"/>
              <a:t>https://colab.research.google.com/drive/1CN5Hzq-_AOAoqk3JSTXF51f_oY1rA2HK#scrollTo=_LzxpRjbk2Yq</a:t>
            </a:r>
          </a:p>
        </p:txBody>
      </p:sp>
      <p:sp>
        <p:nvSpPr>
          <p:cNvPr id="78" name="ZoneTexte 77">
            <a:extLst>
              <a:ext uri="{FF2B5EF4-FFF2-40B4-BE49-F238E27FC236}">
                <a16:creationId xmlns:a16="http://schemas.microsoft.com/office/drawing/2014/main" id="{D9BFEFDB-C571-D78A-72B7-19A2B1E2B467}"/>
              </a:ext>
            </a:extLst>
          </p:cNvPr>
          <p:cNvSpPr txBox="1"/>
          <p:nvPr/>
        </p:nvSpPr>
        <p:spPr>
          <a:xfrm>
            <a:off x="2291052" y="6030815"/>
            <a:ext cx="372442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Lien : </a:t>
            </a:r>
            <a:r>
              <a:rPr lang="fr-FR" sz="1000" dirty="0"/>
              <a:t>https://colab.research.google.com/drive/1LRVDR28FIt1K3PD2diBLq4xbLmVJCE7b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48B63373-095A-3753-D442-1A7F5A1C5C21}"/>
              </a:ext>
            </a:extLst>
          </p:cNvPr>
          <p:cNvSpPr txBox="1"/>
          <p:nvPr/>
        </p:nvSpPr>
        <p:spPr>
          <a:xfrm>
            <a:off x="1393661" y="831031"/>
            <a:ext cx="705994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sz="1600" dirty="0"/>
              <a:t>Plus de 600 000 films sur la base de données originelle (IMDB), nous sommes passés à une base de données d’environs 12 000 Films en </a:t>
            </a:r>
            <a:r>
              <a:rPr lang="fr-FR" sz="1600" b="1" dirty="0"/>
              <a:t>excluant</a:t>
            </a:r>
            <a:r>
              <a:rPr lang="fr-FR" sz="1600" dirty="0"/>
              <a:t> : </a:t>
            </a:r>
          </a:p>
          <a:p>
            <a:pPr lvl="1"/>
            <a:r>
              <a:rPr lang="fr-FR" sz="1600" dirty="0"/>
              <a:t>(Les films antérieurs à 1980, Les genres </a:t>
            </a:r>
            <a:r>
              <a:rPr lang="fr-FR" sz="1600" dirty="0" err="1"/>
              <a:t>Adult</a:t>
            </a:r>
            <a:r>
              <a:rPr lang="fr-FR" sz="1600" dirty="0"/>
              <a:t>, News, Game-Show, </a:t>
            </a:r>
          </a:p>
          <a:p>
            <a:pPr lvl="1"/>
            <a:r>
              <a:rPr lang="fr-FR" sz="1600" dirty="0"/>
              <a:t>Talk-Show, Vidéo Games, Les films non traduits en français)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086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A1A39DA1-FB8E-2529-32DE-E231C8A49D95}"/>
              </a:ext>
            </a:extLst>
          </p:cNvPr>
          <p:cNvGrpSpPr/>
          <p:nvPr/>
        </p:nvGrpSpPr>
        <p:grpSpPr>
          <a:xfrm>
            <a:off x="-266766" y="-33559"/>
            <a:ext cx="15881014" cy="6891559"/>
            <a:chOff x="0" y="-72342"/>
            <a:chExt cx="5431420" cy="7002684"/>
          </a:xfrm>
        </p:grpSpPr>
        <p:sp>
          <p:nvSpPr>
            <p:cNvPr id="4" name="Rectangle : coins arrondis 3">
              <a:extLst>
                <a:ext uri="{FF2B5EF4-FFF2-40B4-BE49-F238E27FC236}">
                  <a16:creationId xmlns:a16="http://schemas.microsoft.com/office/drawing/2014/main" id="{67538124-8A6E-37D8-3ACE-433413C35A07}"/>
                </a:ext>
              </a:extLst>
            </p:cNvPr>
            <p:cNvSpPr/>
            <p:nvPr/>
          </p:nvSpPr>
          <p:spPr>
            <a:xfrm>
              <a:off x="0" y="-72342"/>
              <a:ext cx="4757195" cy="7002684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Rectangle : coins arrondis 8">
              <a:extLst>
                <a:ext uri="{FF2B5EF4-FFF2-40B4-BE49-F238E27FC236}">
                  <a16:creationId xmlns:a16="http://schemas.microsoft.com/office/drawing/2014/main" id="{8ACF97E2-E572-4C29-AC44-FA76A1808BC6}"/>
                </a:ext>
              </a:extLst>
            </p:cNvPr>
            <p:cNvSpPr/>
            <p:nvPr/>
          </p:nvSpPr>
          <p:spPr>
            <a:xfrm>
              <a:off x="4082969" y="266037"/>
              <a:ext cx="1348451" cy="1424651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E5081221-B2F9-8904-0F56-D80B6E926E1B}"/>
              </a:ext>
            </a:extLst>
          </p:cNvPr>
          <p:cNvGrpSpPr/>
          <p:nvPr/>
        </p:nvGrpSpPr>
        <p:grpSpPr>
          <a:xfrm>
            <a:off x="-1140474" y="-62615"/>
            <a:ext cx="16939917" cy="7002684"/>
            <a:chOff x="-889321" y="-72342"/>
            <a:chExt cx="5358596" cy="7002684"/>
          </a:xfrm>
        </p:grpSpPr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9327E836-E5BC-0E56-7729-89BF1757242D}"/>
                </a:ext>
              </a:extLst>
            </p:cNvPr>
            <p:cNvSpPr/>
            <p:nvPr/>
          </p:nvSpPr>
          <p:spPr>
            <a:xfrm>
              <a:off x="-889321" y="-72342"/>
              <a:ext cx="4757195" cy="7002684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Rectangle : coins arrondis 10">
              <a:extLst>
                <a:ext uri="{FF2B5EF4-FFF2-40B4-BE49-F238E27FC236}">
                  <a16:creationId xmlns:a16="http://schemas.microsoft.com/office/drawing/2014/main" id="{05A2C4B8-0B15-487E-4451-3D064BBD0D71}"/>
                </a:ext>
              </a:extLst>
            </p:cNvPr>
            <p:cNvSpPr/>
            <p:nvPr/>
          </p:nvSpPr>
          <p:spPr>
            <a:xfrm>
              <a:off x="3256827" y="1690688"/>
              <a:ext cx="1212448" cy="1424651"/>
            </a:xfrm>
            <a:prstGeom prst="roundRect">
              <a:avLst/>
            </a:prstGeom>
            <a:solidFill>
              <a:srgbClr val="5972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5972A2"/>
                </a:solidFill>
              </a:endParaRPr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6CEEC9FF-BD71-5A87-B22C-1B9FEB94AC9A}"/>
              </a:ext>
            </a:extLst>
          </p:cNvPr>
          <p:cNvGrpSpPr/>
          <p:nvPr/>
        </p:nvGrpSpPr>
        <p:grpSpPr>
          <a:xfrm>
            <a:off x="-2077300" y="-62615"/>
            <a:ext cx="18277420" cy="7002684"/>
            <a:chOff x="-1732344" y="-72342"/>
            <a:chExt cx="5416953" cy="7002684"/>
          </a:xfrm>
          <a:solidFill>
            <a:srgbClr val="FBDF95"/>
          </a:solidFill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A892062B-B429-B60B-5119-DA7CDFC9BC1B}"/>
                </a:ext>
              </a:extLst>
            </p:cNvPr>
            <p:cNvSpPr/>
            <p:nvPr/>
          </p:nvSpPr>
          <p:spPr>
            <a:xfrm>
              <a:off x="-1732344" y="-72342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Rectangle : coins arrondis 11">
              <a:extLst>
                <a:ext uri="{FF2B5EF4-FFF2-40B4-BE49-F238E27FC236}">
                  <a16:creationId xmlns:a16="http://schemas.microsoft.com/office/drawing/2014/main" id="{D054123C-A1E4-CA8C-9569-2D9074983217}"/>
                </a:ext>
              </a:extLst>
            </p:cNvPr>
            <p:cNvSpPr/>
            <p:nvPr/>
          </p:nvSpPr>
          <p:spPr>
            <a:xfrm>
              <a:off x="2472161" y="3288968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2B082CD1-544E-F767-8752-ACBD65112929}"/>
              </a:ext>
            </a:extLst>
          </p:cNvPr>
          <p:cNvGrpSpPr/>
          <p:nvPr/>
        </p:nvGrpSpPr>
        <p:grpSpPr>
          <a:xfrm>
            <a:off x="-2926126" y="-62615"/>
            <a:ext cx="5297700" cy="7002684"/>
            <a:chOff x="-2482769" y="-76863"/>
            <a:chExt cx="5363419" cy="7002684"/>
          </a:xfrm>
          <a:solidFill>
            <a:schemeClr val="accent2">
              <a:lumMod val="75000"/>
            </a:schemeClr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" name="Rectangle : coins arrondis 6">
              <a:extLst>
                <a:ext uri="{FF2B5EF4-FFF2-40B4-BE49-F238E27FC236}">
                  <a16:creationId xmlns:a16="http://schemas.microsoft.com/office/drawing/2014/main" id="{BD9D040B-6EFB-888C-9AA0-FCBC960B3A23}"/>
                </a:ext>
              </a:extLst>
            </p:cNvPr>
            <p:cNvSpPr/>
            <p:nvPr/>
          </p:nvSpPr>
          <p:spPr>
            <a:xfrm>
              <a:off x="-2482769" y="-76863"/>
              <a:ext cx="4757195" cy="7002684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Rectangle : coins arrondis 12">
              <a:extLst>
                <a:ext uri="{FF2B5EF4-FFF2-40B4-BE49-F238E27FC236}">
                  <a16:creationId xmlns:a16="http://schemas.microsoft.com/office/drawing/2014/main" id="{D9A39641-0C73-FBE2-FE1A-315DEC9CCA98}"/>
                </a:ext>
              </a:extLst>
            </p:cNvPr>
            <p:cNvSpPr/>
            <p:nvPr/>
          </p:nvSpPr>
          <p:spPr>
            <a:xfrm>
              <a:off x="1668202" y="4860834"/>
              <a:ext cx="1212448" cy="1424651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8" name="Titre 1">
            <a:extLst>
              <a:ext uri="{FF2B5EF4-FFF2-40B4-BE49-F238E27FC236}">
                <a16:creationId xmlns:a16="http://schemas.microsoft.com/office/drawing/2014/main" id="{0A9EA10E-B243-1C1A-B15A-EA7F3A386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9154" y="304919"/>
            <a:ext cx="10515600" cy="1325563"/>
          </a:xfrm>
        </p:spPr>
        <p:txBody>
          <a:bodyPr/>
          <a:lstStyle/>
          <a:p>
            <a:r>
              <a:rPr lang="fr-FR" dirty="0">
                <a:solidFill>
                  <a:srgbClr val="5972A2"/>
                </a:solidFill>
                <a:latin typeface="Arial Rounded MT Bold" panose="020F0704030504030204" pitchFamily="34" charset="0"/>
              </a:rPr>
              <a:t>Quelques Visualisations :</a:t>
            </a:r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36512394-4548-8B02-D1F1-6518BEE4D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399" y="1700416"/>
            <a:ext cx="6662683" cy="4599318"/>
          </a:xfrm>
          <a:prstGeom prst="rect">
            <a:avLst/>
          </a:prstGeom>
        </p:spPr>
      </p:pic>
      <p:pic>
        <p:nvPicPr>
          <p:cNvPr id="24" name="Image 23" descr="Une image contenant logo&#10;&#10;Description générée automatiquement">
            <a:extLst>
              <a:ext uri="{FF2B5EF4-FFF2-40B4-BE49-F238E27FC236}">
                <a16:creationId xmlns:a16="http://schemas.microsoft.com/office/drawing/2014/main" id="{F0689287-B4EC-C3C2-3425-3EF49AE654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0" y="317676"/>
            <a:ext cx="1562044" cy="1562044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1479370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5A637159064D45B531113AD8DFAD3A" ma:contentTypeVersion="2" ma:contentTypeDescription="Create a new document." ma:contentTypeScope="" ma:versionID="fdf785cb10b6455d83a55ba4d191a878">
  <xsd:schema xmlns:xsd="http://www.w3.org/2001/XMLSchema" xmlns:xs="http://www.w3.org/2001/XMLSchema" xmlns:p="http://schemas.microsoft.com/office/2006/metadata/properties" xmlns:ns3="968c2e4f-bf9a-43cc-89cc-aa858fadd923" targetNamespace="http://schemas.microsoft.com/office/2006/metadata/properties" ma:root="true" ma:fieldsID="35f86a6276e9c7ecd89caf9eeaab35f0" ns3:_="">
    <xsd:import namespace="968c2e4f-bf9a-43cc-89cc-aa858fadd92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8c2e4f-bf9a-43cc-89cc-aa858fadd9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D009578-DB65-4927-B619-D05485BA160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476A7F8-9872-4F9E-A646-1225215880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68c2e4f-bf9a-43cc-89cc-aa858fadd92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6613B7D-7B19-4922-8FEF-925C4FDF42EF}">
  <ds:schemaRefs>
    <ds:schemaRef ds:uri="http://purl.org/dc/dcmitype/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968c2e4f-bf9a-43cc-89cc-aa858fadd92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1636</TotalTime>
  <Words>776</Words>
  <Application>Microsoft Office PowerPoint</Application>
  <PresentationFormat>Grand écran</PresentationFormat>
  <Paragraphs>132</Paragraphs>
  <Slides>12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Amasis MT Pro</vt:lpstr>
      <vt:lpstr>Arial</vt:lpstr>
      <vt:lpstr>Arial Black</vt:lpstr>
      <vt:lpstr>Arial Rounded MT Bold</vt:lpstr>
      <vt:lpstr>Calibri</vt:lpstr>
      <vt:lpstr>Calibri Light</vt:lpstr>
      <vt:lpstr>Tw Cen MT</vt:lpstr>
      <vt:lpstr>Thème Office</vt:lpstr>
      <vt:lpstr>Présentation PowerPoint</vt:lpstr>
      <vt:lpstr>Notre client :</vt:lpstr>
      <vt:lpstr>Présentation PowerPoint</vt:lpstr>
      <vt:lpstr>Tâches accomplies :</vt:lpstr>
      <vt:lpstr>Tâches accomplies :</vt:lpstr>
      <vt:lpstr>Tâches accomplies :</vt:lpstr>
      <vt:lpstr>Tâches accomplies :</vt:lpstr>
      <vt:lpstr>Tâches accomplies :</vt:lpstr>
      <vt:lpstr>Quelques Visualisations :</vt:lpstr>
      <vt:lpstr>Visualisation de la plateforme :</vt:lpstr>
      <vt:lpstr>Prochaines étapes :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VICTORIA GAULLIER</dc:creator>
  <cp:lastModifiedBy>VICTORIA GAULLIER</cp:lastModifiedBy>
  <cp:revision>46</cp:revision>
  <dcterms:created xsi:type="dcterms:W3CDTF">2023-05-01T07:57:27Z</dcterms:created>
  <dcterms:modified xsi:type="dcterms:W3CDTF">2023-05-04T15:17:49Z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0x010100BE5A637159064D45B531113AD8DFAD3A</vt:lpwstr>
  </property>
</Properties>
</file>

<file path=docProps/thumbnail.jpeg>
</file>